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44" r:id="rId2"/>
    <p:sldId id="745" r:id="rId3"/>
    <p:sldId id="648" r:id="rId4"/>
    <p:sldId id="660" r:id="rId5"/>
    <p:sldId id="739" r:id="rId6"/>
    <p:sldId id="740" r:id="rId7"/>
    <p:sldId id="662" r:id="rId8"/>
    <p:sldId id="743" r:id="rId9"/>
    <p:sldId id="741" r:id="rId10"/>
    <p:sldId id="742" r:id="rId11"/>
    <p:sldId id="671" r:id="rId12"/>
    <p:sldId id="746" r:id="rId13"/>
    <p:sldId id="668" r:id="rId14"/>
    <p:sldId id="672" r:id="rId15"/>
    <p:sldId id="673" r:id="rId16"/>
    <p:sldId id="674" r:id="rId17"/>
    <p:sldId id="747" r:id="rId18"/>
    <p:sldId id="748" r:id="rId19"/>
    <p:sldId id="749" r:id="rId20"/>
    <p:sldId id="750" r:id="rId21"/>
    <p:sldId id="751" r:id="rId22"/>
    <p:sldId id="752" r:id="rId23"/>
    <p:sldId id="754" r:id="rId24"/>
    <p:sldId id="755" r:id="rId25"/>
    <p:sldId id="756" r:id="rId26"/>
    <p:sldId id="757" r:id="rId27"/>
    <p:sldId id="758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98" autoAdjust="0"/>
    <p:restoredTop sz="93554" autoAdjust="0"/>
  </p:normalViewPr>
  <p:slideViewPr>
    <p:cSldViewPr snapToGrid="0" snapToObjects="1">
      <p:cViewPr varScale="1">
        <p:scale>
          <a:sx n="64" d="100"/>
          <a:sy n="64" d="100"/>
        </p:scale>
        <p:origin x="9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13458"/>
    </p:cViewPr>
  </p:sorterViewPr>
  <p:notesViewPr>
    <p:cSldViewPr snapToGrid="0" snapToObjects="1">
      <p:cViewPr varScale="1">
        <p:scale>
          <a:sx n="55" d="100"/>
          <a:sy n="55" d="100"/>
        </p:scale>
        <p:origin x="20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F619E19-473A-4F77-91A8-183C3E78A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D801FB-BB59-4617-940C-BE7164F7B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58650-2BC4-4991-AA24-85A71EFFE3AC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F34A5-1C60-4F10-B2D3-E2365E4BB5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357314-327F-4266-ABC6-92B18DEB5A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9F57D-D702-4C37-8DED-7E9327ADB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53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6A2C-F83F-4733-9364-D2AB1F2B33D5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5FC10-DBED-408F-80C8-F331F69355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7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6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8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3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43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7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23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17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98D3-F484-114D-AD65-2DBAC23E61F0}" type="datetimeFigureOut">
              <a:rPr lang="fr-FR" smtClean="0"/>
              <a:t>02/03/2021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C8EC-225C-DF4E-B794-2AC6B031E6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74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49" r:id="rId3"/>
    <p:sldLayoutId id="2147483653" r:id="rId4"/>
    <p:sldLayoutId id="2147483650" r:id="rId5"/>
    <p:sldLayoutId id="2147483651" r:id="rId6"/>
    <p:sldLayoutId id="2147483652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11" Type="http://schemas.openxmlformats.org/officeDocument/2006/relationships/image" Target="../media/image36.png"/><Relationship Id="rId5" Type="http://schemas.openxmlformats.org/officeDocument/2006/relationships/image" Target="NULL"/><Relationship Id="rId10" Type="http://schemas.openxmlformats.org/officeDocument/2006/relationships/image" Target="../media/image35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31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4.png"/><Relationship Id="rId7" Type="http://schemas.openxmlformats.org/officeDocument/2006/relationships/image" Target="../media/image10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12" Type="http://schemas.openxmlformats.org/officeDocument/2006/relationships/image" Target="../media/image11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1010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8" Type="http://schemas.openxmlformats.org/officeDocument/2006/relationships/image" Target="../media/image22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1110.png"/><Relationship Id="rId17" Type="http://schemas.openxmlformats.org/officeDocument/2006/relationships/image" Target="../media/image211.png"/><Relationship Id="rId2" Type="http://schemas.openxmlformats.org/officeDocument/2006/relationships/image" Target="../media/image1.JP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010.png"/><Relationship Id="rId5" Type="http://schemas.openxmlformats.org/officeDocument/2006/relationships/image" Target="../media/image150.png"/><Relationship Id="rId15" Type="http://schemas.openxmlformats.org/officeDocument/2006/relationships/image" Target="../media/image190.png"/><Relationship Id="rId10" Type="http://schemas.openxmlformats.org/officeDocument/2006/relationships/image" Target="../media/image910.png"/><Relationship Id="rId4" Type="http://schemas.openxmlformats.org/officeDocument/2006/relationships/image" Target="../media/image140.png"/><Relationship Id="rId9" Type="http://schemas.openxmlformats.org/officeDocument/2006/relationships/image" Target="../media/image810.png"/><Relationship Id="rId1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C9F82D-9182-4C5F-94AB-83A26495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0" y="2150"/>
            <a:ext cx="1311699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Shape 2">
            <a:extLst>
              <a:ext uri="{FF2B5EF4-FFF2-40B4-BE49-F238E27FC236}">
                <a16:creationId xmlns:a16="http://schemas.microsoft.com/office/drawing/2014/main" id="{2D6C7BB1-447A-4148-8EFB-DF47840FD739}"/>
              </a:ext>
            </a:extLst>
          </p:cNvPr>
          <p:cNvSpPr txBox="1"/>
          <p:nvPr/>
        </p:nvSpPr>
        <p:spPr>
          <a:xfrm>
            <a:off x="1311699" y="2150"/>
            <a:ext cx="1309213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558AFCD-08CE-44A1-A698-F5A30F9ABE19}"/>
              </a:ext>
            </a:extLst>
          </p:cNvPr>
          <p:cNvSpPr txBox="1"/>
          <p:nvPr/>
        </p:nvSpPr>
        <p:spPr>
          <a:xfrm>
            <a:off x="2647249" y="73485"/>
            <a:ext cx="203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Aide le juge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/>
              <p:nvPr/>
            </p:nvSpPr>
            <p:spPr>
              <a:xfrm>
                <a:off x="66569" y="17100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Complète 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" y="1710018"/>
                <a:ext cx="4208693" cy="1173335"/>
              </a:xfrm>
              <a:prstGeom prst="rect">
                <a:avLst/>
              </a:prstGeom>
              <a:blipFill>
                <a:blip r:embed="rId3"/>
                <a:stretch>
                  <a:fillRect l="-3043" t="-5208" b="-6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/>
              <p:nvPr/>
            </p:nvSpPr>
            <p:spPr>
              <a:xfrm>
                <a:off x="62291" y="3081949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" y="3081949"/>
                <a:ext cx="4208693" cy="739754"/>
              </a:xfrm>
              <a:prstGeom prst="rect">
                <a:avLst/>
              </a:prstGeom>
              <a:blipFill>
                <a:blip r:embed="rId4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/>
              <p:nvPr/>
            </p:nvSpPr>
            <p:spPr>
              <a:xfrm>
                <a:off x="62290" y="3970854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" y="3970854"/>
                <a:ext cx="4208693" cy="739754"/>
              </a:xfrm>
              <a:prstGeom prst="rect">
                <a:avLst/>
              </a:prstGeom>
              <a:blipFill>
                <a:blip r:embed="rId5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/>
              <p:nvPr/>
            </p:nvSpPr>
            <p:spPr>
              <a:xfrm>
                <a:off x="62289" y="4859759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" y="4859759"/>
                <a:ext cx="4208693" cy="739754"/>
              </a:xfrm>
              <a:prstGeom prst="rect">
                <a:avLst/>
              </a:prstGeom>
              <a:blipFill>
                <a:blip r:embed="rId6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/>
              <p:nvPr/>
            </p:nvSpPr>
            <p:spPr>
              <a:xfrm>
                <a:off x="62288" y="5798109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" y="5798109"/>
                <a:ext cx="4208693" cy="739754"/>
              </a:xfrm>
              <a:prstGeom prst="rect">
                <a:avLst/>
              </a:prstGeom>
              <a:blipFill>
                <a:blip r:embed="rId7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/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Encadre entre 2 entiers :</a:t>
                </a:r>
              </a:p>
              <a:p>
                <a:pPr algn="ctr"/>
                <a:r>
                  <a:rPr lang="fr-FR" sz="2800" dirty="0">
                    <a:solidFill>
                      <a:srgbClr val="00B050"/>
                    </a:solidFill>
                  </a:rPr>
                  <a:t>……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blipFill>
                <a:blip r:embed="rId8"/>
                <a:stretch>
                  <a:fillRect l="-3043" t="-5208" b="-3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/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blipFill>
                <a:blip r:embed="rId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/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blipFill>
                <a:blip r:embed="rId10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/>
              <p:nvPr/>
            </p:nvSpPr>
            <p:spPr>
              <a:xfrm>
                <a:off x="4828770" y="5012159"/>
                <a:ext cx="4208693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0" y="5012159"/>
                <a:ext cx="4208693" cy="702500"/>
              </a:xfrm>
              <a:prstGeom prst="rect">
                <a:avLst/>
              </a:prstGeom>
              <a:blipFill>
                <a:blip r:embed="rId11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/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blipFill>
                <a:blip r:embed="rId12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4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C2812F-FD88-467B-B9B8-3A2A43AF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Shape 2">
            <a:extLst>
              <a:ext uri="{FF2B5EF4-FFF2-40B4-BE49-F238E27FC236}">
                <a16:creationId xmlns:a16="http://schemas.microsoft.com/office/drawing/2014/main" id="{8F3A6F87-28A8-4CC6-BD23-FEFA5FC24961}"/>
              </a:ext>
            </a:extLst>
          </p:cNvPr>
          <p:cNvSpPr txBox="1"/>
          <p:nvPr/>
        </p:nvSpPr>
        <p:spPr>
          <a:xfrm>
            <a:off x="2486" y="19922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783C8E-4E57-40DE-826E-C2F16B1A5629}"/>
              </a:ext>
            </a:extLst>
          </p:cNvPr>
          <p:cNvSpPr txBox="1"/>
          <p:nvPr/>
        </p:nvSpPr>
        <p:spPr>
          <a:xfrm>
            <a:off x="52061" y="2731951"/>
            <a:ext cx="75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Aide le tailleur à passer d’une fraction décimale à un nombre décimal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71FA979-EFEE-4737-AF57-B6E18F323CB8}"/>
                  </a:ext>
                </a:extLst>
              </p:cNvPr>
              <p:cNvSpPr txBox="1"/>
              <p:nvPr/>
            </p:nvSpPr>
            <p:spPr>
              <a:xfrm>
                <a:off x="189686" y="3240554"/>
                <a:ext cx="3270596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1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71FA979-EFEE-4737-AF57-B6E18F323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86" y="3240554"/>
                <a:ext cx="3270596" cy="710451"/>
              </a:xfrm>
              <a:prstGeom prst="rect">
                <a:avLst/>
              </a:prstGeom>
              <a:blipFill>
                <a:blip r:embed="rId3"/>
                <a:stretch>
                  <a:fillRect l="-3724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255DC3E-42A1-4F7B-B571-322AD836FCE6}"/>
                  </a:ext>
                </a:extLst>
              </p:cNvPr>
              <p:cNvSpPr txBox="1"/>
              <p:nvPr/>
            </p:nvSpPr>
            <p:spPr>
              <a:xfrm>
                <a:off x="4119453" y="3235167"/>
                <a:ext cx="3270596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3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255DC3E-42A1-4F7B-B571-322AD836F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53" y="3235167"/>
                <a:ext cx="3270596" cy="710451"/>
              </a:xfrm>
              <a:prstGeom prst="rect">
                <a:avLst/>
              </a:prstGeom>
              <a:blipFill>
                <a:blip r:embed="rId4"/>
                <a:stretch>
                  <a:fillRect l="-3918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EFD77C0A-0096-4F2C-899E-E5E0A734EA65}"/>
              </a:ext>
            </a:extLst>
          </p:cNvPr>
          <p:cNvSpPr txBox="1"/>
          <p:nvPr/>
        </p:nvSpPr>
        <p:spPr>
          <a:xfrm>
            <a:off x="2387536" y="3235167"/>
            <a:ext cx="10727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1,45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098924-58BD-4010-B665-02A9C350D291}"/>
              </a:ext>
            </a:extLst>
          </p:cNvPr>
          <p:cNvSpPr txBox="1"/>
          <p:nvPr/>
        </p:nvSpPr>
        <p:spPr>
          <a:xfrm>
            <a:off x="6355248" y="3230930"/>
            <a:ext cx="10727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3,57</a:t>
            </a:r>
          </a:p>
        </p:txBody>
      </p:sp>
    </p:spTree>
    <p:extLst>
      <p:ext uri="{BB962C8B-B14F-4D97-AF65-F5344CB8AC3E}">
        <p14:creationId xmlns:p14="http://schemas.microsoft.com/office/powerpoint/2010/main" val="218045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5F77FB-72E5-463B-9750-C566CEEC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1890758" y="63547"/>
            <a:ext cx="753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 nombre décimal à une fraction décimale.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B968C-0CD1-4BC5-83F5-0FC162EC091C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8511F1C-6649-4055-93C7-03CDDB9BF147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A7BCD38-3E69-4A6D-A7A9-6B1172CEDC46}"/>
              </a:ext>
            </a:extLst>
          </p:cNvPr>
          <p:cNvCxnSpPr/>
          <p:nvPr/>
        </p:nvCxnSpPr>
        <p:spPr>
          <a:xfrm>
            <a:off x="5532781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/>
              <p:nvPr/>
            </p:nvSpPr>
            <p:spPr>
              <a:xfrm>
                <a:off x="191248" y="1532528"/>
                <a:ext cx="1769960" cy="259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5,7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1,2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3,5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8" y="1532528"/>
                <a:ext cx="1769960" cy="2591287"/>
              </a:xfrm>
              <a:prstGeom prst="rect">
                <a:avLst/>
              </a:prstGeom>
              <a:blipFill>
                <a:blip r:embed="rId4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/>
              <p:nvPr/>
            </p:nvSpPr>
            <p:spPr>
              <a:xfrm>
                <a:off x="6487969" y="1216995"/>
                <a:ext cx="1769960" cy="301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65,9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78,3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30,6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69" y="1216995"/>
                <a:ext cx="1769960" cy="3019481"/>
              </a:xfrm>
              <a:prstGeom prst="rect">
                <a:avLst/>
              </a:prstGeom>
              <a:blipFill>
                <a:blip r:embed="rId5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/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8,4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6,1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blipFill>
                <a:blip r:embed="rId6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72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25D185-AF20-47FB-8323-3E3EAD2C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1890758" y="63547"/>
            <a:ext cx="753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 nombre décimal à une fraction décimale.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B968C-0CD1-4BC5-83F5-0FC162EC091C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8511F1C-6649-4055-93C7-03CDDB9BF147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A7BCD38-3E69-4A6D-A7A9-6B1172CEDC46}"/>
              </a:ext>
            </a:extLst>
          </p:cNvPr>
          <p:cNvCxnSpPr/>
          <p:nvPr/>
        </p:nvCxnSpPr>
        <p:spPr>
          <a:xfrm>
            <a:off x="5532781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E7AAC9A-65DE-4E78-85A1-1017CD6FBF77}"/>
                  </a:ext>
                </a:extLst>
              </p:cNvPr>
              <p:cNvSpPr txBox="1"/>
              <p:nvPr/>
            </p:nvSpPr>
            <p:spPr>
              <a:xfrm>
                <a:off x="191248" y="1532528"/>
                <a:ext cx="1769960" cy="248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5,7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= 1,2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= 3,5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E7AAC9A-65DE-4E78-85A1-1017CD6FB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8" y="1532528"/>
                <a:ext cx="1769960" cy="2488374"/>
              </a:xfrm>
              <a:prstGeom prst="rect">
                <a:avLst/>
              </a:prstGeom>
              <a:blipFill>
                <a:blip r:embed="rId3"/>
                <a:stretch>
                  <a:fillRect b="-24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6FC0B9D-BFEF-4CD5-B3BA-594371586E05}"/>
                  </a:ext>
                </a:extLst>
              </p:cNvPr>
              <p:cNvSpPr txBox="1"/>
              <p:nvPr/>
            </p:nvSpPr>
            <p:spPr>
              <a:xfrm>
                <a:off x="6487969" y="1216995"/>
                <a:ext cx="1769960" cy="29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659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65,9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783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78,3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30,6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6FC0B9D-BFEF-4CD5-B3BA-594371586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69" y="1216995"/>
                <a:ext cx="1769960" cy="2957413"/>
              </a:xfrm>
              <a:prstGeom prst="rect">
                <a:avLst/>
              </a:prstGeom>
              <a:blipFill>
                <a:blip r:embed="rId4"/>
                <a:stretch>
                  <a:fillRect r="-1375" b="-6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90A0156-2482-4DC8-9318-8189F5CFF255}"/>
                  </a:ext>
                </a:extLst>
              </p:cNvPr>
              <p:cNvSpPr txBox="1"/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8,4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6,1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90A0156-2482-4DC8-9318-8189F5CF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21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D5B197-34EB-41A9-B29B-93AE73AC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5" y="-17107"/>
            <a:ext cx="9144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89749" y="2056969"/>
            <a:ext cx="914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Aide le tailleur à passer d’une fraction décimale à un nombre décimal ou inversement.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890E0AE0-97AF-42BC-A94B-CA1DFF7F66C0}"/>
                  </a:ext>
                </a:extLst>
              </p:cNvPr>
              <p:cNvSpPr txBox="1"/>
              <p:nvPr/>
            </p:nvSpPr>
            <p:spPr>
              <a:xfrm>
                <a:off x="-44283" y="2429741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245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890E0AE0-97AF-42BC-A94B-CA1DFF7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283" y="2429741"/>
                <a:ext cx="2006927" cy="622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7398006-E4E3-4F14-8A5D-D15AE9A42FEA}"/>
                  </a:ext>
                </a:extLst>
              </p:cNvPr>
              <p:cNvSpPr txBox="1"/>
              <p:nvPr/>
            </p:nvSpPr>
            <p:spPr>
              <a:xfrm>
                <a:off x="-30386" y="320646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478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7398006-E4E3-4F14-8A5D-D15AE9A4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86" y="3206462"/>
                <a:ext cx="2006927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F581045-E97B-4587-AC84-3BF7DBBD0700}"/>
                  </a:ext>
                </a:extLst>
              </p:cNvPr>
              <p:cNvSpPr txBox="1"/>
              <p:nvPr/>
            </p:nvSpPr>
            <p:spPr>
              <a:xfrm>
                <a:off x="-5579" y="3914101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201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F581045-E97B-4587-AC84-3BF7DBBD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9" y="3914101"/>
                <a:ext cx="2006927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989223E-204E-48BF-BBB1-A9EE390E3EC4}"/>
              </a:ext>
            </a:extLst>
          </p:cNvPr>
          <p:cNvCxnSpPr>
            <a:cxnSpLocks/>
          </p:cNvCxnSpPr>
          <p:nvPr/>
        </p:nvCxnSpPr>
        <p:spPr>
          <a:xfrm>
            <a:off x="2426906" y="2457079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14BAA12-C2AB-4936-B98A-15886FF57293}"/>
                  </a:ext>
                </a:extLst>
              </p:cNvPr>
              <p:cNvSpPr txBox="1"/>
              <p:nvPr/>
            </p:nvSpPr>
            <p:spPr>
              <a:xfrm>
                <a:off x="2547288" y="2414836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1785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14BAA12-C2AB-4936-B98A-15886FF57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88" y="2414836"/>
                <a:ext cx="2006927" cy="622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8485B7-1D46-4DBE-99A4-554158134488}"/>
                  </a:ext>
                </a:extLst>
              </p:cNvPr>
              <p:cNvSpPr txBox="1"/>
              <p:nvPr/>
            </p:nvSpPr>
            <p:spPr>
              <a:xfrm>
                <a:off x="2561185" y="3191557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8485B7-1D46-4DBE-99A4-55415813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185" y="3191557"/>
                <a:ext cx="2006927" cy="616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258F5F17-B9DA-48E5-B8AD-A48AF43C3E49}"/>
                  </a:ext>
                </a:extLst>
              </p:cNvPr>
              <p:cNvSpPr txBox="1"/>
              <p:nvPr/>
            </p:nvSpPr>
            <p:spPr>
              <a:xfrm>
                <a:off x="2585992" y="3914101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258F5F17-B9DA-48E5-B8AD-A48AF43C3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92" y="3914101"/>
                <a:ext cx="2006927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2B675AB1-FFC9-4B6E-B097-A725CB9F2EF8}"/>
              </a:ext>
            </a:extLst>
          </p:cNvPr>
          <p:cNvCxnSpPr>
            <a:cxnSpLocks/>
          </p:cNvCxnSpPr>
          <p:nvPr/>
        </p:nvCxnSpPr>
        <p:spPr>
          <a:xfrm>
            <a:off x="5414487" y="2456989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A1574FAE-937A-485A-A482-7570BB25BACC}"/>
                  </a:ext>
                </a:extLst>
              </p:cNvPr>
              <p:cNvSpPr txBox="1"/>
              <p:nvPr/>
            </p:nvSpPr>
            <p:spPr>
              <a:xfrm>
                <a:off x="5931897" y="1913550"/>
                <a:ext cx="1769960" cy="261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= 5,19</a:t>
                </a:r>
              </a:p>
              <a:p>
                <a:endParaRPr lang="fr-FR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= 18,23</a:t>
                </a:r>
              </a:p>
              <a:p>
                <a:endParaRPr lang="fr-FR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= 30,46</a:t>
                </a: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A1574FAE-937A-485A-A482-7570BB25B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97" y="1913550"/>
                <a:ext cx="1769960" cy="2619179"/>
              </a:xfrm>
              <a:prstGeom prst="rect">
                <a:avLst/>
              </a:prstGeom>
              <a:blipFill>
                <a:blip r:embed="rId11"/>
                <a:stretch>
                  <a:fillRect b="-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Shape 2">
            <a:extLst>
              <a:ext uri="{FF2B5EF4-FFF2-40B4-BE49-F238E27FC236}">
                <a16:creationId xmlns:a16="http://schemas.microsoft.com/office/drawing/2014/main" id="{2244C11E-CAED-4EDF-A5C8-4500D8C90D2F}"/>
              </a:ext>
            </a:extLst>
          </p:cNvPr>
          <p:cNvSpPr txBox="1"/>
          <p:nvPr/>
        </p:nvSpPr>
        <p:spPr>
          <a:xfrm>
            <a:off x="2486" y="-17107"/>
            <a:ext cx="1031835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3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47C4B3-6DF2-4D9D-9B33-83C58C52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89749" y="2056969"/>
            <a:ext cx="914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Aide le tailleur à passer d’une fraction décimale à un nombre décimal ou inversement.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890E0AE0-97AF-42BC-A94B-CA1DFF7F66C0}"/>
                  </a:ext>
                </a:extLst>
              </p:cNvPr>
              <p:cNvSpPr txBox="1"/>
              <p:nvPr/>
            </p:nvSpPr>
            <p:spPr>
              <a:xfrm>
                <a:off x="-44283" y="2429741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245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2,45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890E0AE0-97AF-42BC-A94B-CA1DFF7F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283" y="2429741"/>
                <a:ext cx="2006927" cy="6222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7398006-E4E3-4F14-8A5D-D15AE9A42FEA}"/>
                  </a:ext>
                </a:extLst>
              </p:cNvPr>
              <p:cNvSpPr txBox="1"/>
              <p:nvPr/>
            </p:nvSpPr>
            <p:spPr>
              <a:xfrm>
                <a:off x="-30386" y="320646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478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4,78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7398006-E4E3-4F14-8A5D-D15AE9A4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86" y="3206462"/>
                <a:ext cx="2006927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F581045-E97B-4587-AC84-3BF7DBBD0700}"/>
                  </a:ext>
                </a:extLst>
              </p:cNvPr>
              <p:cNvSpPr txBox="1"/>
              <p:nvPr/>
            </p:nvSpPr>
            <p:spPr>
              <a:xfrm>
                <a:off x="-5579" y="3952360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201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2,01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F581045-E97B-4587-AC84-3BF7DBBD0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9" y="3952360"/>
                <a:ext cx="2006927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989223E-204E-48BF-BBB1-A9EE390E3EC4}"/>
              </a:ext>
            </a:extLst>
          </p:cNvPr>
          <p:cNvCxnSpPr>
            <a:cxnSpLocks/>
          </p:cNvCxnSpPr>
          <p:nvPr/>
        </p:nvCxnSpPr>
        <p:spPr>
          <a:xfrm>
            <a:off x="1628697" y="2457079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14BAA12-C2AB-4936-B98A-15886FF57293}"/>
                  </a:ext>
                </a:extLst>
              </p:cNvPr>
              <p:cNvSpPr txBox="1"/>
              <p:nvPr/>
            </p:nvSpPr>
            <p:spPr>
              <a:xfrm>
                <a:off x="1631422" y="2414836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1785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17,85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214BAA12-C2AB-4936-B98A-15886FF57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422" y="2414836"/>
                <a:ext cx="2006927" cy="6222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8485B7-1D46-4DBE-99A4-554158134488}"/>
                  </a:ext>
                </a:extLst>
              </p:cNvPr>
              <p:cNvSpPr txBox="1"/>
              <p:nvPr/>
            </p:nvSpPr>
            <p:spPr>
              <a:xfrm>
                <a:off x="1645319" y="3191557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1,00 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88485B7-1D46-4DBE-99A4-55415813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9" y="3191557"/>
                <a:ext cx="2006927" cy="616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258F5F17-B9DA-48E5-B8AD-A48AF43C3E49}"/>
                  </a:ext>
                </a:extLst>
              </p:cNvPr>
              <p:cNvSpPr txBox="1"/>
              <p:nvPr/>
            </p:nvSpPr>
            <p:spPr>
              <a:xfrm>
                <a:off x="1670126" y="3937455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0,62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258F5F17-B9DA-48E5-B8AD-A48AF43C3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126" y="3937455"/>
                <a:ext cx="2006927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2B675AB1-FFC9-4B6E-B097-A725CB9F2EF8}"/>
              </a:ext>
            </a:extLst>
          </p:cNvPr>
          <p:cNvCxnSpPr>
            <a:cxnSpLocks/>
          </p:cNvCxnSpPr>
          <p:nvPr/>
        </p:nvCxnSpPr>
        <p:spPr>
          <a:xfrm>
            <a:off x="4727685" y="2480624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A1574FAE-937A-485A-A482-7570BB25BACC}"/>
                  </a:ext>
                </a:extLst>
              </p:cNvPr>
              <p:cNvSpPr txBox="1"/>
              <p:nvPr/>
            </p:nvSpPr>
            <p:spPr>
              <a:xfrm>
                <a:off x="4822384" y="1731796"/>
                <a:ext cx="3978434" cy="2787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519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= 5,19</a:t>
                </a:r>
              </a:p>
              <a:p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1823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= 18,23</a:t>
                </a:r>
              </a:p>
              <a:p>
                <a:endParaRPr lang="fr-FR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fr-FR" sz="2400" dirty="0">
                    <a:solidFill>
                      <a:srgbClr val="0070C0"/>
                    </a:solidFill>
                  </a:rPr>
                  <a:t> 30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3046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= 30,46</a:t>
                </a:r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A1574FAE-937A-485A-A482-7570BB25B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384" y="1731796"/>
                <a:ext cx="3978434" cy="2787173"/>
              </a:xfrm>
              <a:prstGeom prst="rect">
                <a:avLst/>
              </a:prstGeom>
              <a:blipFill>
                <a:blip r:embed="rId11"/>
                <a:stretch>
                  <a:fillRect l="-613" b="-2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Shape 2">
            <a:extLst>
              <a:ext uri="{FF2B5EF4-FFF2-40B4-BE49-F238E27FC236}">
                <a16:creationId xmlns:a16="http://schemas.microsoft.com/office/drawing/2014/main" id="{62038EDF-AE96-4964-8858-B98286C7D3BD}"/>
              </a:ext>
            </a:extLst>
          </p:cNvPr>
          <p:cNvSpPr txBox="1"/>
          <p:nvPr/>
        </p:nvSpPr>
        <p:spPr>
          <a:xfrm>
            <a:off x="2486" y="-17107"/>
            <a:ext cx="1031835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55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AAB084-67A2-4BD7-9EBC-17832ACF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1890758" y="63547"/>
            <a:ext cx="753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 nombre décimal à une fraction décimale.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B968C-0CD1-4BC5-83F5-0FC162EC091C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8511F1C-6649-4055-93C7-03CDDB9BF147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A7BCD38-3E69-4A6D-A7A9-6B1172CEDC46}"/>
              </a:ext>
            </a:extLst>
          </p:cNvPr>
          <p:cNvCxnSpPr/>
          <p:nvPr/>
        </p:nvCxnSpPr>
        <p:spPr>
          <a:xfrm>
            <a:off x="5532781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/>
              <p:nvPr/>
            </p:nvSpPr>
            <p:spPr>
              <a:xfrm>
                <a:off x="191248" y="1532528"/>
                <a:ext cx="1769960" cy="259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:r>
                  <a:rPr lang="fr-FR" sz="2800">
                    <a:solidFill>
                      <a:srgbClr val="00B050"/>
                    </a:solidFill>
                  </a:rPr>
                  <a:t>= 57,4</a:t>
                </a:r>
                <a:endParaRPr lang="fr-FR" sz="2800" dirty="0">
                  <a:solidFill>
                    <a:srgbClr val="00B050"/>
                  </a:solidFill>
                </a:endParaRP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4,4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5,9</a:t>
                </a: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8" y="1532528"/>
                <a:ext cx="1769960" cy="2591287"/>
              </a:xfrm>
              <a:prstGeom prst="rect">
                <a:avLst/>
              </a:prstGeom>
              <a:blipFill>
                <a:blip r:embed="rId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/>
              <p:nvPr/>
            </p:nvSpPr>
            <p:spPr>
              <a:xfrm>
                <a:off x="6487969" y="1216995"/>
                <a:ext cx="1769960" cy="301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40,0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31,5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8,6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69" y="1216995"/>
                <a:ext cx="1769960" cy="3019481"/>
              </a:xfrm>
              <a:prstGeom prst="rect">
                <a:avLst/>
              </a:prstGeom>
              <a:blipFill>
                <a:blip r:embed="rId5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/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7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15,3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2,2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blipFill>
                <a:blip r:embed="rId6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3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F387D7B-3038-4E75-BB80-0E3C04D8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/>
              <p:nvPr/>
            </p:nvSpPr>
            <p:spPr>
              <a:xfrm>
                <a:off x="6487969" y="1216995"/>
                <a:ext cx="1769960" cy="29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40,0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315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31,5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8,6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69" y="1216995"/>
                <a:ext cx="1769960" cy="2957413"/>
              </a:xfrm>
              <a:prstGeom prst="rect">
                <a:avLst/>
              </a:prstGeom>
              <a:blipFill>
                <a:blip r:embed="rId5"/>
                <a:stretch>
                  <a:fillRect b="-6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/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7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153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15,3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2,2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3" y="1200114"/>
                <a:ext cx="1769960" cy="3019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1890758" y="63547"/>
            <a:ext cx="753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 nombre décimal à une fraction décimale.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B968C-0CD1-4BC5-83F5-0FC162EC091C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8511F1C-6649-4055-93C7-03CDDB9BF147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A7BCD38-3E69-4A6D-A7A9-6B1172CEDC46}"/>
              </a:ext>
            </a:extLst>
          </p:cNvPr>
          <p:cNvCxnSpPr/>
          <p:nvPr/>
        </p:nvCxnSpPr>
        <p:spPr>
          <a:xfrm>
            <a:off x="5532781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/>
              <p:nvPr/>
            </p:nvSpPr>
            <p:spPr>
              <a:xfrm>
                <a:off x="191248" y="1532528"/>
                <a:ext cx="1769960" cy="2532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574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57,4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= 4,4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= 5,9</a:t>
                </a: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8" y="1532528"/>
                <a:ext cx="1769960" cy="2532681"/>
              </a:xfrm>
              <a:prstGeom prst="rect">
                <a:avLst/>
              </a:prstGeom>
              <a:blipFill>
                <a:blip r:embed="rId7"/>
                <a:stretch>
                  <a:fillRect b="-7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93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98A38C9-6183-4B7A-8DF3-30CD2C06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89749" y="2056969"/>
            <a:ext cx="914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Aide le tailleur à passer d’une fraction décimale à un nombre décimal ou inversement.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989223E-204E-48BF-BBB1-A9EE390E3EC4}"/>
              </a:ext>
            </a:extLst>
          </p:cNvPr>
          <p:cNvCxnSpPr>
            <a:cxnSpLocks/>
          </p:cNvCxnSpPr>
          <p:nvPr/>
        </p:nvCxnSpPr>
        <p:spPr>
          <a:xfrm>
            <a:off x="2426906" y="2457079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2B675AB1-FFC9-4B6E-B097-A725CB9F2EF8}"/>
              </a:ext>
            </a:extLst>
          </p:cNvPr>
          <p:cNvCxnSpPr>
            <a:cxnSpLocks/>
          </p:cNvCxnSpPr>
          <p:nvPr/>
        </p:nvCxnSpPr>
        <p:spPr>
          <a:xfrm>
            <a:off x="5414487" y="2456989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41E1AA4-6DF5-46AF-8732-425FFBFBC084}"/>
                  </a:ext>
                </a:extLst>
              </p:cNvPr>
              <p:cNvSpPr txBox="1"/>
              <p:nvPr/>
            </p:nvSpPr>
            <p:spPr>
              <a:xfrm>
                <a:off x="-44283" y="2429741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41E1AA4-6DF5-46AF-8732-425FFBFBC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283" y="2429741"/>
                <a:ext cx="2006927" cy="622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ACEB38C-D6E9-44DC-890B-C9E6C2C29FAC}"/>
                  </a:ext>
                </a:extLst>
              </p:cNvPr>
              <p:cNvSpPr txBox="1"/>
              <p:nvPr/>
            </p:nvSpPr>
            <p:spPr>
              <a:xfrm>
                <a:off x="-30386" y="3206462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1254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9ACEB38C-D6E9-44DC-890B-C9E6C2C29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86" y="3206462"/>
                <a:ext cx="2006927" cy="616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75C46B5-E924-4CAA-BD3F-DFFA28CD4F32}"/>
                  </a:ext>
                </a:extLst>
              </p:cNvPr>
              <p:cNvSpPr txBox="1"/>
              <p:nvPr/>
            </p:nvSpPr>
            <p:spPr>
              <a:xfrm>
                <a:off x="-5579" y="3952360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268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75C46B5-E924-4CAA-BD3F-DFFA28CD4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79" y="3952360"/>
                <a:ext cx="2006927" cy="616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B3C2B90-8EB7-4B84-A75A-0C7D06DD0886}"/>
                  </a:ext>
                </a:extLst>
              </p:cNvPr>
              <p:cNvSpPr txBox="1"/>
              <p:nvPr/>
            </p:nvSpPr>
            <p:spPr>
              <a:xfrm>
                <a:off x="2547288" y="2414836"/>
                <a:ext cx="200692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175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B3C2B90-8EB7-4B84-A75A-0C7D06DD0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88" y="2414836"/>
                <a:ext cx="2006927" cy="622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9FBB3EA-41B1-4E4A-9388-D4534D477B7E}"/>
                  </a:ext>
                </a:extLst>
              </p:cNvPr>
              <p:cNvSpPr txBox="1"/>
              <p:nvPr/>
            </p:nvSpPr>
            <p:spPr>
              <a:xfrm>
                <a:off x="2561185" y="3191557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9FBB3EA-41B1-4E4A-9388-D4534D47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185" y="3191557"/>
                <a:ext cx="2006927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860F733-83E5-412E-9726-828939087D83}"/>
                  </a:ext>
                </a:extLst>
              </p:cNvPr>
              <p:cNvSpPr txBox="1"/>
              <p:nvPr/>
            </p:nvSpPr>
            <p:spPr>
              <a:xfrm>
                <a:off x="2585992" y="3937455"/>
                <a:ext cx="200692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4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4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860F733-83E5-412E-9726-828939087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92" y="3937455"/>
                <a:ext cx="2006927" cy="616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617C406-C0D0-4C4B-9DC1-47E207979409}"/>
                  </a:ext>
                </a:extLst>
              </p:cNvPr>
              <p:cNvSpPr txBox="1"/>
              <p:nvPr/>
            </p:nvSpPr>
            <p:spPr>
              <a:xfrm>
                <a:off x="5931897" y="1956852"/>
                <a:ext cx="1769960" cy="261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= 4,65</a:t>
                </a:r>
              </a:p>
              <a:p>
                <a:endParaRPr lang="fr-FR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= 42,78</a:t>
                </a:r>
              </a:p>
              <a:p>
                <a:endParaRPr lang="fr-FR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 = 31,00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617C406-C0D0-4C4B-9DC1-47E207979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897" y="1956852"/>
                <a:ext cx="1769960" cy="2619179"/>
              </a:xfrm>
              <a:prstGeom prst="rect">
                <a:avLst/>
              </a:prstGeom>
              <a:blipFill>
                <a:blip r:embed="rId9"/>
                <a:stretch>
                  <a:fillRect b="-13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87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BAA8E6-8614-4BE0-8427-CFEC62B9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89749" y="2056969"/>
            <a:ext cx="914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Aide le tailleur à passer d’une fraction décimale à un nombre décimal ou inversement.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00228F-DEAB-4A2D-88EF-8CE2E937D86D}"/>
                  </a:ext>
                </a:extLst>
              </p:cNvPr>
              <p:cNvSpPr txBox="1"/>
              <p:nvPr/>
            </p:nvSpPr>
            <p:spPr>
              <a:xfrm>
                <a:off x="-44282" y="2429741"/>
                <a:ext cx="148642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m:t>=</m:t>
                      </m:r>
                      <m:r>
                        <a:rPr lang="fr-FR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,4</m:t>
                      </m:r>
                      <m:r>
                        <a:rPr lang="fr-FR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900228F-DEAB-4A2D-88EF-8CE2E937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282" y="2429741"/>
                <a:ext cx="1486426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8CB2206-DEB0-47A3-91D5-36F0F3BAFB05}"/>
                  </a:ext>
                </a:extLst>
              </p:cNvPr>
              <p:cNvSpPr txBox="1"/>
              <p:nvPr/>
            </p:nvSpPr>
            <p:spPr>
              <a:xfrm>
                <a:off x="-30386" y="3206462"/>
                <a:ext cx="1610917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1254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m:t>=</m:t>
                      </m:r>
                      <m:r>
                        <a:rPr lang="fr-FR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12,54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8CB2206-DEB0-47A3-91D5-36F0F3BAF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86" y="3206462"/>
                <a:ext cx="1610917" cy="676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02F9B2D-360D-43BA-B0F5-790B16A86B5F}"/>
                  </a:ext>
                </a:extLst>
              </p:cNvPr>
              <p:cNvSpPr txBox="1"/>
              <p:nvPr/>
            </p:nvSpPr>
            <p:spPr>
              <a:xfrm>
                <a:off x="9613" y="3868417"/>
                <a:ext cx="137863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268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m:t>=</m:t>
                      </m:r>
                      <m:r>
                        <a:rPr lang="fr-FR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2,68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02F9B2D-360D-43BA-B0F5-790B16A86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" y="3868417"/>
                <a:ext cx="1378635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A447648-1869-4BF2-9F37-5C7BC602776C}"/>
              </a:ext>
            </a:extLst>
          </p:cNvPr>
          <p:cNvCxnSpPr>
            <a:cxnSpLocks/>
          </p:cNvCxnSpPr>
          <p:nvPr/>
        </p:nvCxnSpPr>
        <p:spPr>
          <a:xfrm>
            <a:off x="1764424" y="2454843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AE12859-11BB-4972-AD39-509016E4072C}"/>
                  </a:ext>
                </a:extLst>
              </p:cNvPr>
              <p:cNvSpPr txBox="1"/>
              <p:nvPr/>
            </p:nvSpPr>
            <p:spPr>
              <a:xfrm>
                <a:off x="1851555" y="2456989"/>
                <a:ext cx="1289483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m:t>=</m:t>
                      </m:r>
                      <m:r>
                        <a:rPr lang="fr-FR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1,75</m:t>
                      </m:r>
                    </m:oMath>
                  </m:oMathPara>
                </a14:m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AE12859-11BB-4972-AD39-509016E40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55" y="2456989"/>
                <a:ext cx="1289483" cy="676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9DA1D05-C0F1-494D-B29C-9707DFECC99E}"/>
                  </a:ext>
                </a:extLst>
              </p:cNvPr>
              <p:cNvSpPr txBox="1"/>
              <p:nvPr/>
            </p:nvSpPr>
            <p:spPr>
              <a:xfrm>
                <a:off x="1640857" y="3220492"/>
                <a:ext cx="1460199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m:t>=</m:t>
                      </m:r>
                      <m:r>
                        <a:rPr lang="fr-FR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9DA1D05-C0F1-494D-B29C-9707DFECC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57" y="3220492"/>
                <a:ext cx="1460199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4D41849-9787-4B29-8D80-6785F6F4E5C5}"/>
                  </a:ext>
                </a:extLst>
              </p:cNvPr>
              <p:cNvSpPr txBox="1"/>
              <p:nvPr/>
            </p:nvSpPr>
            <p:spPr>
              <a:xfrm>
                <a:off x="1851555" y="3868417"/>
                <a:ext cx="137863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fr-FR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m:rPr>
                          <m:nor/>
                        </m:rP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m:t>=</m:t>
                      </m:r>
                      <m:r>
                        <a:rPr lang="fr-FR" sz="20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fr-FR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fr-FR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4D41849-9787-4B29-8D80-6785F6F4E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55" y="3868417"/>
                <a:ext cx="137863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5D4C6B3-A7B6-4851-8E6A-4CC60A745335}"/>
              </a:ext>
            </a:extLst>
          </p:cNvPr>
          <p:cNvCxnSpPr>
            <a:cxnSpLocks/>
          </p:cNvCxnSpPr>
          <p:nvPr/>
        </p:nvCxnSpPr>
        <p:spPr>
          <a:xfrm>
            <a:off x="3460282" y="2472829"/>
            <a:ext cx="12160" cy="20740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2E1590A-7840-477F-8793-37A4DE3A2494}"/>
                  </a:ext>
                </a:extLst>
              </p:cNvPr>
              <p:cNvSpPr txBox="1"/>
              <p:nvPr/>
            </p:nvSpPr>
            <p:spPr>
              <a:xfrm>
                <a:off x="3626673" y="1731796"/>
                <a:ext cx="5907151" cy="275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40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fr-FR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65 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4+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465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 </a:t>
                </a:r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= 4,65</a:t>
                </a:r>
              </a:p>
              <a:p>
                <a:endParaRPr lang="fr-FR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42+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f>
                      <m:fPr>
                        <m:ctrlP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278</m:t>
                        </m:r>
                      </m:num>
                      <m:den>
                        <m:r>
                          <a:rPr lang="fr-F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= 42,78</a:t>
                </a:r>
              </a:p>
              <a:p>
                <a:endParaRPr lang="fr-FR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fr-FR" sz="2400" dirty="0">
                    <a:solidFill>
                      <a:srgbClr val="0070C0"/>
                    </a:solidFill>
                  </a:rPr>
                  <a:t> 31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𝑜𝑢</m:t>
                    </m:r>
                    <m:r>
                      <a:rPr lang="fr-F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3100</m:t>
                        </m:r>
                      </m:num>
                      <m:den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rgbClr val="0070C0"/>
                    </a:solidFill>
                  </a:rPr>
                  <a:t> </a:t>
                </a:r>
                <a:r>
                  <a:rPr lang="fr-FR" sz="2400" dirty="0">
                    <a:solidFill>
                      <a:schemeClr val="accent6">
                        <a:lumMod val="75000"/>
                      </a:schemeClr>
                    </a:solidFill>
                  </a:rPr>
                  <a:t>= 31,00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2E1590A-7840-477F-8793-37A4DE3A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673" y="1731796"/>
                <a:ext cx="5907151" cy="2756396"/>
              </a:xfrm>
              <a:prstGeom prst="rect">
                <a:avLst/>
              </a:prstGeom>
              <a:blipFill>
                <a:blip r:embed="rId9"/>
                <a:stretch>
                  <a:fillRect l="-516" b="-13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30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09F2F4E-03C5-4EB2-AA3A-6163C45C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4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209138-5AD2-410E-8099-111371A5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4591" y="2150"/>
            <a:ext cx="1311699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Shape 2">
            <a:extLst>
              <a:ext uri="{FF2B5EF4-FFF2-40B4-BE49-F238E27FC236}">
                <a16:creationId xmlns:a16="http://schemas.microsoft.com/office/drawing/2014/main" id="{2D6C7BB1-447A-4148-8EFB-DF47840FD739}"/>
              </a:ext>
            </a:extLst>
          </p:cNvPr>
          <p:cNvSpPr txBox="1"/>
          <p:nvPr/>
        </p:nvSpPr>
        <p:spPr>
          <a:xfrm>
            <a:off x="1311699" y="2150"/>
            <a:ext cx="1309213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558AFCD-08CE-44A1-A698-F5A30F9ABE19}"/>
              </a:ext>
            </a:extLst>
          </p:cNvPr>
          <p:cNvSpPr txBox="1"/>
          <p:nvPr/>
        </p:nvSpPr>
        <p:spPr>
          <a:xfrm>
            <a:off x="2245215" y="35238"/>
            <a:ext cx="20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Aide le juge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/>
              <p:nvPr/>
            </p:nvSpPr>
            <p:spPr>
              <a:xfrm>
                <a:off x="66569" y="1710018"/>
                <a:ext cx="4208693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Complète :</a:t>
                </a: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1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" y="1710018"/>
                <a:ext cx="4208693" cy="1135183"/>
              </a:xfrm>
              <a:prstGeom prst="rect">
                <a:avLst/>
              </a:prstGeom>
              <a:blipFill>
                <a:blip r:embed="rId3"/>
                <a:stretch>
                  <a:fillRect l="-3043" t="-5376" b="-6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/>
              <p:nvPr/>
            </p:nvSpPr>
            <p:spPr>
              <a:xfrm>
                <a:off x="62291" y="308194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2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" y="3081949"/>
                <a:ext cx="4208693" cy="704295"/>
              </a:xfrm>
              <a:prstGeom prst="rect">
                <a:avLst/>
              </a:prstGeom>
              <a:blipFill>
                <a:blip r:embed="rId4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/>
              <p:nvPr/>
            </p:nvSpPr>
            <p:spPr>
              <a:xfrm>
                <a:off x="62291" y="3970854"/>
                <a:ext cx="382391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1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" y="3970854"/>
                <a:ext cx="3823910" cy="704295"/>
              </a:xfrm>
              <a:prstGeom prst="rect">
                <a:avLst/>
              </a:prstGeom>
              <a:blipFill>
                <a:blip r:embed="rId5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/>
              <p:nvPr/>
            </p:nvSpPr>
            <p:spPr>
              <a:xfrm>
                <a:off x="62289" y="4859759"/>
                <a:ext cx="4208693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4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" y="4859759"/>
                <a:ext cx="4208693" cy="702500"/>
              </a:xfrm>
              <a:prstGeom prst="rect">
                <a:avLst/>
              </a:prstGeom>
              <a:blipFill>
                <a:blip r:embed="rId6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/>
              <p:nvPr/>
            </p:nvSpPr>
            <p:spPr>
              <a:xfrm>
                <a:off x="62288" y="579810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3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" y="5798109"/>
                <a:ext cx="4208693" cy="704295"/>
              </a:xfrm>
              <a:prstGeom prst="rect">
                <a:avLst/>
              </a:prstGeom>
              <a:blipFill>
                <a:blip r:embed="rId7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/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Encadre entre 2 entiers :</a:t>
                </a:r>
              </a:p>
              <a:p>
                <a:pPr algn="ctr"/>
                <a:r>
                  <a:rPr lang="fr-FR" sz="2800" dirty="0">
                    <a:solidFill>
                      <a:srgbClr val="00B050"/>
                    </a:solidFill>
                  </a:rPr>
                  <a:t>……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blipFill>
                <a:blip r:embed="rId8"/>
                <a:stretch>
                  <a:fillRect l="-3043" t="-5208" b="-3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/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blipFill>
                <a:blip r:embed="rId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/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blipFill>
                <a:blip r:embed="rId10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/>
              <p:nvPr/>
            </p:nvSpPr>
            <p:spPr>
              <a:xfrm>
                <a:off x="4828770" y="5012159"/>
                <a:ext cx="4208693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0" y="5012159"/>
                <a:ext cx="4208693" cy="702500"/>
              </a:xfrm>
              <a:prstGeom prst="rect">
                <a:avLst/>
              </a:prstGeom>
              <a:blipFill>
                <a:blip r:embed="rId11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/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blipFill>
                <a:blip r:embed="rId12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38C80FA9-5DB5-4A70-86C9-9333168A5821}"/>
              </a:ext>
            </a:extLst>
          </p:cNvPr>
          <p:cNvSpPr txBox="1"/>
          <p:nvPr/>
        </p:nvSpPr>
        <p:spPr>
          <a:xfrm>
            <a:off x="5919537" y="22698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FB5BBC-A2F0-4059-8642-774EA73DFD9A}"/>
              </a:ext>
            </a:extLst>
          </p:cNvPr>
          <p:cNvSpPr txBox="1"/>
          <p:nvPr/>
        </p:nvSpPr>
        <p:spPr>
          <a:xfrm>
            <a:off x="7611979" y="228803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91E384-2010-4B22-9E5B-0D0558A93C3E}"/>
              </a:ext>
            </a:extLst>
          </p:cNvPr>
          <p:cNvSpPr txBox="1"/>
          <p:nvPr/>
        </p:nvSpPr>
        <p:spPr>
          <a:xfrm>
            <a:off x="5862585" y="322036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8A840A-EF25-4383-8A7F-A3CD02922768}"/>
              </a:ext>
            </a:extLst>
          </p:cNvPr>
          <p:cNvSpPr txBox="1"/>
          <p:nvPr/>
        </p:nvSpPr>
        <p:spPr>
          <a:xfrm>
            <a:off x="7555027" y="323858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6FE25F-6005-42B9-8767-826E1F26384D}"/>
              </a:ext>
            </a:extLst>
          </p:cNvPr>
          <p:cNvSpPr txBox="1"/>
          <p:nvPr/>
        </p:nvSpPr>
        <p:spPr>
          <a:xfrm>
            <a:off x="5862585" y="409589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2A3CC9-E396-4A75-A780-D79E2D21B674}"/>
              </a:ext>
            </a:extLst>
          </p:cNvPr>
          <p:cNvSpPr txBox="1"/>
          <p:nvPr/>
        </p:nvSpPr>
        <p:spPr>
          <a:xfrm>
            <a:off x="7555027" y="41141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A8B84D-0834-448D-810B-6937D09C81A1}"/>
              </a:ext>
            </a:extLst>
          </p:cNvPr>
          <p:cNvSpPr txBox="1"/>
          <p:nvPr/>
        </p:nvSpPr>
        <p:spPr>
          <a:xfrm>
            <a:off x="5858575" y="49820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A57723-8E58-4992-A340-3A42E79C1D28}"/>
              </a:ext>
            </a:extLst>
          </p:cNvPr>
          <p:cNvSpPr txBox="1"/>
          <p:nvPr/>
        </p:nvSpPr>
        <p:spPr>
          <a:xfrm>
            <a:off x="7551017" y="50003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5A05DE7-E6A0-4A45-81DE-00972E3865F5}"/>
              </a:ext>
            </a:extLst>
          </p:cNvPr>
          <p:cNvSpPr txBox="1"/>
          <p:nvPr/>
        </p:nvSpPr>
        <p:spPr>
          <a:xfrm>
            <a:off x="5858575" y="59298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43CB825-7885-4B95-9AC9-EBB23682F0D9}"/>
              </a:ext>
            </a:extLst>
          </p:cNvPr>
          <p:cNvSpPr txBox="1"/>
          <p:nvPr/>
        </p:nvSpPr>
        <p:spPr>
          <a:xfrm>
            <a:off x="7551017" y="59480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23AFBD-8CCD-4533-8A06-C2C19377CA39}"/>
                  </a:ext>
                </a:extLst>
              </p:cNvPr>
              <p:cNvSpPr/>
              <p:nvPr/>
            </p:nvSpPr>
            <p:spPr>
              <a:xfrm>
                <a:off x="3554428" y="397533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23AFBD-8CCD-4533-8A06-C2C19377C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28" y="397533"/>
                <a:ext cx="433132" cy="485774"/>
              </a:xfrm>
              <a:prstGeom prst="rect">
                <a:avLst/>
              </a:prstGeom>
              <a:blipFill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AAC851-A835-45C9-8C80-9F53380A618D}"/>
                  </a:ext>
                </a:extLst>
              </p:cNvPr>
              <p:cNvSpPr/>
              <p:nvPr/>
            </p:nvSpPr>
            <p:spPr>
              <a:xfrm>
                <a:off x="4138868" y="397533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AAC851-A835-45C9-8C80-9F53380A6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68" y="397533"/>
                <a:ext cx="433132" cy="485774"/>
              </a:xfrm>
              <a:prstGeom prst="rect">
                <a:avLst/>
              </a:prstGeom>
              <a:blipFill>
                <a:blip r:embed="rId1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350C01-ECD4-41DD-966C-3BB9DDB57F5D}"/>
                  </a:ext>
                </a:extLst>
              </p:cNvPr>
              <p:cNvSpPr/>
              <p:nvPr/>
            </p:nvSpPr>
            <p:spPr>
              <a:xfrm>
                <a:off x="4828772" y="387721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350C01-ECD4-41DD-966C-3BB9DDB57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2" y="387721"/>
                <a:ext cx="433132" cy="485774"/>
              </a:xfrm>
              <a:prstGeom prst="rect">
                <a:avLst/>
              </a:prstGeom>
              <a:blipFill>
                <a:blip r:embed="rId1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51E09B-DCA2-4025-B6A7-30526B859AB7}"/>
                  </a:ext>
                </a:extLst>
              </p:cNvPr>
              <p:cNvSpPr/>
              <p:nvPr/>
            </p:nvSpPr>
            <p:spPr>
              <a:xfrm>
                <a:off x="7867810" y="324177"/>
                <a:ext cx="433132" cy="4846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51E09B-DCA2-4025-B6A7-30526B859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810" y="324177"/>
                <a:ext cx="433132" cy="484620"/>
              </a:xfrm>
              <a:prstGeom prst="rect">
                <a:avLst/>
              </a:prstGeom>
              <a:blipFill>
                <a:blip r:embed="rId1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9DD20C-FDF5-4885-94BC-E10C64E23CB5}"/>
                  </a:ext>
                </a:extLst>
              </p:cNvPr>
              <p:cNvSpPr/>
              <p:nvPr/>
            </p:nvSpPr>
            <p:spPr>
              <a:xfrm>
                <a:off x="6869581" y="324177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9DD20C-FDF5-4885-94BC-E10C64E23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581" y="324177"/>
                <a:ext cx="433132" cy="485774"/>
              </a:xfrm>
              <a:prstGeom prst="rect">
                <a:avLst/>
              </a:prstGeom>
              <a:blipFill>
                <a:blip r:embed="rId18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04F0558-F50C-426A-BC06-B57B8A33BBDF}"/>
              </a:ext>
            </a:extLst>
          </p:cNvPr>
          <p:cNvCxnSpPr>
            <a:cxnSpLocks/>
          </p:cNvCxnSpPr>
          <p:nvPr/>
        </p:nvCxnSpPr>
        <p:spPr>
          <a:xfrm>
            <a:off x="3781957" y="883307"/>
            <a:ext cx="281257" cy="404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F541845-A8AE-491A-A99B-8304715FCACE}"/>
              </a:ext>
            </a:extLst>
          </p:cNvPr>
          <p:cNvCxnSpPr>
            <a:cxnSpLocks/>
          </p:cNvCxnSpPr>
          <p:nvPr/>
        </p:nvCxnSpPr>
        <p:spPr>
          <a:xfrm>
            <a:off x="4336574" y="883307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45A99A3-7BC2-4D8A-ACEA-4F0864804081}"/>
              </a:ext>
            </a:extLst>
          </p:cNvPr>
          <p:cNvCxnSpPr>
            <a:cxnSpLocks/>
          </p:cNvCxnSpPr>
          <p:nvPr/>
        </p:nvCxnSpPr>
        <p:spPr>
          <a:xfrm>
            <a:off x="5050250" y="877641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85EF576-A261-40BA-ABE3-0D1AE2AFFB1D}"/>
              </a:ext>
            </a:extLst>
          </p:cNvPr>
          <p:cNvCxnSpPr>
            <a:cxnSpLocks/>
          </p:cNvCxnSpPr>
          <p:nvPr/>
        </p:nvCxnSpPr>
        <p:spPr>
          <a:xfrm>
            <a:off x="7061714" y="842753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C8595A6-A45C-4372-B126-19B1837B311D}"/>
              </a:ext>
            </a:extLst>
          </p:cNvPr>
          <p:cNvCxnSpPr>
            <a:cxnSpLocks/>
          </p:cNvCxnSpPr>
          <p:nvPr/>
        </p:nvCxnSpPr>
        <p:spPr>
          <a:xfrm>
            <a:off x="8069164" y="822077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9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14D971-9790-48F6-BD0B-BD24530C2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4685D8-8CB4-4326-A406-FADA3F8F848B}"/>
              </a:ext>
            </a:extLst>
          </p:cNvPr>
          <p:cNvSpPr txBox="1"/>
          <p:nvPr/>
        </p:nvSpPr>
        <p:spPr>
          <a:xfrm>
            <a:off x="829995" y="-75303"/>
            <a:ext cx="872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Comme lors de la classe virtuelle, je décompose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0AA090D-A95A-46DD-94EB-920334ADE316}"/>
                  </a:ext>
                </a:extLst>
              </p:cNvPr>
              <p:cNvSpPr txBox="1"/>
              <p:nvPr/>
            </p:nvSpPr>
            <p:spPr>
              <a:xfrm>
                <a:off x="0" y="1000054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4, 23 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0AA090D-A95A-46DD-94EB-920334ADE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0054"/>
                <a:ext cx="333577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7C65CA-FB18-4AA5-9B6C-9E132A04DEA0}"/>
                  </a:ext>
                </a:extLst>
              </p:cNvPr>
              <p:cNvSpPr txBox="1"/>
              <p:nvPr/>
            </p:nvSpPr>
            <p:spPr>
              <a:xfrm>
                <a:off x="3873781" y="226155"/>
                <a:ext cx="294718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31</m:t>
                    </m:r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7C65CA-FB18-4AA5-9B6C-9E132A04D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81" y="226155"/>
                <a:ext cx="2947183" cy="704295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Shape 1">
            <a:extLst>
              <a:ext uri="{FF2B5EF4-FFF2-40B4-BE49-F238E27FC236}">
                <a16:creationId xmlns:a16="http://schemas.microsoft.com/office/drawing/2014/main" id="{B650084C-0FE9-4B19-8828-8550472803D1}"/>
              </a:ext>
            </a:extLst>
          </p:cNvPr>
          <p:cNvSpPr txBox="1"/>
          <p:nvPr/>
        </p:nvSpPr>
        <p:spPr>
          <a:xfrm>
            <a:off x="1" y="5615"/>
            <a:ext cx="829994" cy="515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194FF67-140E-4D92-BCAC-9AEA198799A8}"/>
                  </a:ext>
                </a:extLst>
              </p:cNvPr>
              <p:cNvSpPr txBox="1"/>
              <p:nvPr/>
            </p:nvSpPr>
            <p:spPr>
              <a:xfrm>
                <a:off x="-1" y="1792910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5, 18 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194FF67-140E-4D92-BCAC-9AEA19879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92910"/>
                <a:ext cx="333577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C81E73C-F24A-4D6A-BF72-64DBB2AAD167}"/>
                  </a:ext>
                </a:extLst>
              </p:cNvPr>
              <p:cNvSpPr txBox="1"/>
              <p:nvPr/>
            </p:nvSpPr>
            <p:spPr>
              <a:xfrm>
                <a:off x="-217820" y="2705347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7, 66 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C81E73C-F24A-4D6A-BF72-64DBB2AA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820" y="2705347"/>
                <a:ext cx="1714111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43C324A-05EA-41CB-A616-1B3480910C41}"/>
                  </a:ext>
                </a:extLst>
              </p:cNvPr>
              <p:cNvSpPr txBox="1"/>
              <p:nvPr/>
            </p:nvSpPr>
            <p:spPr>
              <a:xfrm>
                <a:off x="-217820" y="3707126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10, 93 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43C324A-05EA-41CB-A616-1B348091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820" y="3707126"/>
                <a:ext cx="1714111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13899F7-33F0-4BB3-9C15-B10714ADCCAA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5C739EA-5EB8-4918-A9C3-132CCDC3FF7A}"/>
                  </a:ext>
                </a:extLst>
              </p:cNvPr>
              <p:cNvSpPr txBox="1"/>
              <p:nvPr/>
            </p:nvSpPr>
            <p:spPr>
              <a:xfrm>
                <a:off x="4572000" y="998346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49, 70 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5C739EA-5EB8-4918-A9C3-132CCDC3F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98346"/>
                <a:ext cx="3335773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BF61BC9-5187-4F9C-9982-F90E0809EB18}"/>
                  </a:ext>
                </a:extLst>
              </p:cNvPr>
              <p:cNvSpPr txBox="1"/>
              <p:nvPr/>
            </p:nvSpPr>
            <p:spPr>
              <a:xfrm>
                <a:off x="4571999" y="1791202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6, 08 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BF61BC9-5187-4F9C-9982-F90E0809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91202"/>
                <a:ext cx="3335773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E1F3B34-69F1-4C0C-AF1A-62718C99B137}"/>
                  </a:ext>
                </a:extLst>
              </p:cNvPr>
              <p:cNvSpPr txBox="1"/>
              <p:nvPr/>
            </p:nvSpPr>
            <p:spPr>
              <a:xfrm>
                <a:off x="4354180" y="2703639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18, 52 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FE1F3B34-69F1-4C0C-AF1A-62718C99B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80" y="2703639"/>
                <a:ext cx="1714111" cy="523220"/>
              </a:xfrm>
              <a:prstGeom prst="rect">
                <a:avLst/>
              </a:prstGeom>
              <a:blipFill>
                <a:blip r:embed="rId10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EC07178-CFE6-4F60-879D-1DD24AFF5113}"/>
                  </a:ext>
                </a:extLst>
              </p:cNvPr>
              <p:cNvSpPr txBox="1"/>
              <p:nvPr/>
            </p:nvSpPr>
            <p:spPr>
              <a:xfrm>
                <a:off x="4354180" y="3705418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0, 41 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EC07178-CFE6-4F60-879D-1DD24AFF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80" y="3705418"/>
                <a:ext cx="1714111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24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F253ABB-4042-492B-AC89-69363AF4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4685D8-8CB4-4326-A406-FADA3F8F848B}"/>
              </a:ext>
            </a:extLst>
          </p:cNvPr>
          <p:cNvSpPr txBox="1"/>
          <p:nvPr/>
        </p:nvSpPr>
        <p:spPr>
          <a:xfrm>
            <a:off x="829995" y="-75303"/>
            <a:ext cx="872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Comme lors de la classe virtuelle, je décompose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7C65CA-FB18-4AA5-9B6C-9E132A04DEA0}"/>
                  </a:ext>
                </a:extLst>
              </p:cNvPr>
              <p:cNvSpPr txBox="1"/>
              <p:nvPr/>
            </p:nvSpPr>
            <p:spPr>
              <a:xfrm>
                <a:off x="3873781" y="226155"/>
                <a:ext cx="294718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31</m:t>
                    </m:r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27C65CA-FB18-4AA5-9B6C-9E132A04D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81" y="226155"/>
                <a:ext cx="2947183" cy="704295"/>
              </a:xfrm>
              <a:prstGeom prst="rect">
                <a:avLst/>
              </a:prstGeom>
              <a:blipFill>
                <a:blip r:embed="rId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Shape 1">
            <a:extLst>
              <a:ext uri="{FF2B5EF4-FFF2-40B4-BE49-F238E27FC236}">
                <a16:creationId xmlns:a16="http://schemas.microsoft.com/office/drawing/2014/main" id="{B650084C-0FE9-4B19-8828-8550472803D1}"/>
              </a:ext>
            </a:extLst>
          </p:cNvPr>
          <p:cNvSpPr txBox="1"/>
          <p:nvPr/>
        </p:nvSpPr>
        <p:spPr>
          <a:xfrm>
            <a:off x="1" y="5615"/>
            <a:ext cx="829994" cy="515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13899F7-33F0-4BB3-9C15-B10714ADCCAA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EBE4758-9BEA-4532-BA11-393B4842D00D}"/>
                  </a:ext>
                </a:extLst>
              </p:cNvPr>
              <p:cNvSpPr txBox="1"/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4, 23 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EBE4758-9BEA-4532-BA11-393B4842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8B1AAAF-968C-4050-9661-2CB9A8ACB40B}"/>
                  </a:ext>
                </a:extLst>
              </p:cNvPr>
              <p:cNvSpPr txBox="1"/>
              <p:nvPr/>
            </p:nvSpPr>
            <p:spPr>
              <a:xfrm>
                <a:off x="-1" y="1595723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5, 18 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D8B1AAAF-968C-4050-9661-2CB9A8ACB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95723"/>
                <a:ext cx="3335773" cy="704295"/>
              </a:xfrm>
              <a:prstGeom prst="rect">
                <a:avLst/>
              </a:prstGeom>
              <a:blipFill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ED8FBC8-9C07-44D1-BDB9-E485E491AE6F}"/>
                  </a:ext>
                </a:extLst>
              </p:cNvPr>
              <p:cNvSpPr txBox="1"/>
              <p:nvPr/>
            </p:nvSpPr>
            <p:spPr>
              <a:xfrm>
                <a:off x="-466832" y="2384945"/>
                <a:ext cx="409159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7, 66 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27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ED8FBC8-9C07-44D1-BDB9-E485E491A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6832" y="2384945"/>
                <a:ext cx="4091597" cy="704295"/>
              </a:xfrm>
              <a:prstGeom prst="rect">
                <a:avLst/>
              </a:prstGeom>
              <a:blipFill>
                <a:blip r:embed="rId6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09087C0-388C-4371-A462-DFA0DDE64EB8}"/>
                  </a:ext>
                </a:extLst>
              </p:cNvPr>
              <p:cNvSpPr txBox="1"/>
              <p:nvPr/>
            </p:nvSpPr>
            <p:spPr>
              <a:xfrm>
                <a:off x="-386145" y="3609609"/>
                <a:ext cx="393022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10, 93 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09087C0-388C-4371-A462-DFA0DDE64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6145" y="3609609"/>
                <a:ext cx="3930225" cy="704295"/>
              </a:xfrm>
              <a:prstGeom prst="rect">
                <a:avLst/>
              </a:prstGeom>
              <a:blipFill>
                <a:blip r:embed="rId7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AF00A2-6BCC-4C32-A043-4800D39A1256}"/>
                  </a:ext>
                </a:extLst>
              </p:cNvPr>
              <p:cNvSpPr txBox="1"/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49, 70 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9AF00A2-6BCC-4C32-A043-4800D39A1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blipFill>
                <a:blip r:embed="rId8"/>
                <a:stretch>
                  <a:fillRect b="-1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634EB36-3F36-4075-B569-8414C9FA0180}"/>
                  </a:ext>
                </a:extLst>
              </p:cNvPr>
              <p:cNvSpPr txBox="1"/>
              <p:nvPr/>
            </p:nvSpPr>
            <p:spPr>
              <a:xfrm>
                <a:off x="4571999" y="1821462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6, 08 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634EB36-3F36-4075-B569-8414C9FA0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821462"/>
                <a:ext cx="3335773" cy="704295"/>
              </a:xfrm>
              <a:prstGeom prst="rect">
                <a:avLst/>
              </a:prstGeom>
              <a:blipFill>
                <a:blip r:embed="rId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23C3C33-0BFB-4515-AE30-5CAA3C0EC537}"/>
                  </a:ext>
                </a:extLst>
              </p:cNvPr>
              <p:cNvSpPr txBox="1"/>
              <p:nvPr/>
            </p:nvSpPr>
            <p:spPr>
              <a:xfrm>
                <a:off x="4312615" y="2470944"/>
                <a:ext cx="37368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18, 52 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18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23C3C33-0BFB-4515-AE30-5CAA3C0EC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15" y="2470944"/>
                <a:ext cx="3736875" cy="710451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B9FCA95-F286-48E2-987D-D100D76656D8}"/>
                  </a:ext>
                </a:extLst>
              </p:cNvPr>
              <p:cNvSpPr txBox="1"/>
              <p:nvPr/>
            </p:nvSpPr>
            <p:spPr>
              <a:xfrm>
                <a:off x="4212462" y="3622778"/>
                <a:ext cx="3102738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0, 41 </m:t>
                    </m:r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B9FCA95-F286-48E2-987D-D100D7665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462" y="3622778"/>
                <a:ext cx="3102738" cy="703398"/>
              </a:xfrm>
              <a:prstGeom prst="rect">
                <a:avLst/>
              </a:prstGeom>
              <a:blipFill>
                <a:blip r:embed="rId11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D36922D-0A44-4AF2-A73B-C22B48C6EDB9}"/>
                  </a:ext>
                </a:extLst>
              </p:cNvPr>
              <p:cNvSpPr/>
              <p:nvPr/>
            </p:nvSpPr>
            <p:spPr>
              <a:xfrm>
                <a:off x="547229" y="2988235"/>
                <a:ext cx="3326552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ou =  </a:t>
                </a:r>
                <a:r>
                  <a:rPr lang="fr-FR" sz="2800" dirty="0">
                    <a:solidFill>
                      <a:srgbClr val="00B050"/>
                    </a:solidFill>
                  </a:rPr>
                  <a:t>20 + 7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D36922D-0A44-4AF2-A73B-C22B48C6E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29" y="2988235"/>
                <a:ext cx="3326552" cy="704295"/>
              </a:xfrm>
              <a:prstGeom prst="rect">
                <a:avLst/>
              </a:prstGeom>
              <a:blipFill>
                <a:blip r:embed="rId12"/>
                <a:stretch>
                  <a:fillRect l="-3853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E7790-0DD1-4FC1-BF34-A98B081A15ED}"/>
                  </a:ext>
                </a:extLst>
              </p:cNvPr>
              <p:cNvSpPr/>
              <p:nvPr/>
            </p:nvSpPr>
            <p:spPr>
              <a:xfrm>
                <a:off x="5157688" y="1352170"/>
                <a:ext cx="252665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ou = 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40 + 9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E7790-0DD1-4FC1-BF34-A98B081A1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88" y="1352170"/>
                <a:ext cx="2526654" cy="704295"/>
              </a:xfrm>
              <a:prstGeom prst="rect">
                <a:avLst/>
              </a:prstGeom>
              <a:blipFill>
                <a:blip r:embed="rId13"/>
                <a:stretch>
                  <a:fillRect l="-481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6E07087-62E7-403A-BC95-0A51C07B24F0}"/>
                  </a:ext>
                </a:extLst>
              </p:cNvPr>
              <p:cNvSpPr/>
              <p:nvPr/>
            </p:nvSpPr>
            <p:spPr>
              <a:xfrm>
                <a:off x="5157688" y="3081257"/>
                <a:ext cx="3326552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ou =  </a:t>
                </a:r>
                <a:r>
                  <a:rPr lang="fr-FR" sz="2800" dirty="0">
                    <a:solidFill>
                      <a:srgbClr val="00B050"/>
                    </a:solidFill>
                  </a:rPr>
                  <a:t>10 + 8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6E07087-62E7-403A-BC95-0A51C07B2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688" y="3081257"/>
                <a:ext cx="3326552" cy="710451"/>
              </a:xfrm>
              <a:prstGeom prst="rect">
                <a:avLst/>
              </a:prstGeom>
              <a:blipFill>
                <a:blip r:embed="rId14"/>
                <a:stretch>
                  <a:fillRect l="-3663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4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325E68-73D3-49B3-B31A-965542E61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83E80C-A37E-438E-B358-9D957EE3662F}"/>
              </a:ext>
            </a:extLst>
          </p:cNvPr>
          <p:cNvSpPr txBox="1"/>
          <p:nvPr/>
        </p:nvSpPr>
        <p:spPr>
          <a:xfrm>
            <a:off x="829995" y="-75303"/>
            <a:ext cx="872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Comme lors de la classe virtuelle, je décompose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7C51066-F028-4400-B4A2-8F648A9A5578}"/>
                  </a:ext>
                </a:extLst>
              </p:cNvPr>
              <p:cNvSpPr txBox="1"/>
              <p:nvPr/>
            </p:nvSpPr>
            <p:spPr>
              <a:xfrm>
                <a:off x="0" y="1000054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4, 213 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7C51066-F028-4400-B4A2-8F648A9A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0054"/>
                <a:ext cx="333577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DC77A4B-C620-4CB6-B134-D3C67A217088}"/>
                  </a:ext>
                </a:extLst>
              </p:cNvPr>
              <p:cNvSpPr txBox="1"/>
              <p:nvPr/>
            </p:nvSpPr>
            <p:spPr>
              <a:xfrm>
                <a:off x="3873781" y="226155"/>
                <a:ext cx="403399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318</m:t>
                    </m:r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DC77A4B-C620-4CB6-B134-D3C67A217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81" y="226155"/>
                <a:ext cx="4033992" cy="704295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9B3440-BDE8-40BC-AB7E-68589264B56D}"/>
                  </a:ext>
                </a:extLst>
              </p:cNvPr>
              <p:cNvSpPr txBox="1"/>
              <p:nvPr/>
            </p:nvSpPr>
            <p:spPr>
              <a:xfrm>
                <a:off x="-1" y="1792910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5, 718 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9B3440-BDE8-40BC-AB7E-68589264B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92910"/>
                <a:ext cx="3335773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7F81D93-95DF-4CF3-8C6F-3B3454BDF6A2}"/>
                  </a:ext>
                </a:extLst>
              </p:cNvPr>
              <p:cNvSpPr txBox="1"/>
              <p:nvPr/>
            </p:nvSpPr>
            <p:spPr>
              <a:xfrm>
                <a:off x="-54259" y="2705347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7, 626 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7F81D93-95DF-4CF3-8C6F-3B3454BDF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259" y="2705347"/>
                <a:ext cx="1714111" cy="523220"/>
              </a:xfrm>
              <a:prstGeom prst="rect">
                <a:avLst/>
              </a:prstGeom>
              <a:blipFill>
                <a:blip r:embed="rId6"/>
                <a:stretch>
                  <a:fillRect t="-11628" r="-2847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A7E27B2-120F-4872-8437-84C721E3EDD6}"/>
                  </a:ext>
                </a:extLst>
              </p:cNvPr>
              <p:cNvSpPr txBox="1"/>
              <p:nvPr/>
            </p:nvSpPr>
            <p:spPr>
              <a:xfrm>
                <a:off x="-161543" y="3707126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10, 934 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A7E27B2-120F-4872-8437-84C721E3E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543" y="3707126"/>
                <a:ext cx="1714111" cy="523220"/>
              </a:xfrm>
              <a:prstGeom prst="rect">
                <a:avLst/>
              </a:prstGeom>
              <a:blipFill>
                <a:blip r:embed="rId7"/>
                <a:stretch>
                  <a:fillRect t="-10465" r="-2491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8922682-984F-4F6E-A9D6-545948773C5F}"/>
                  </a:ext>
                </a:extLst>
              </p:cNvPr>
              <p:cNvSpPr txBox="1"/>
              <p:nvPr/>
            </p:nvSpPr>
            <p:spPr>
              <a:xfrm>
                <a:off x="4572000" y="998346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49, 730 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8922682-984F-4F6E-A9D6-545948773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98346"/>
                <a:ext cx="3335773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B55A98B-838F-43CE-ACC8-E935C99412C3}"/>
                  </a:ext>
                </a:extLst>
              </p:cNvPr>
              <p:cNvSpPr txBox="1"/>
              <p:nvPr/>
            </p:nvSpPr>
            <p:spPr>
              <a:xfrm>
                <a:off x="4580032" y="1779518"/>
                <a:ext cx="3335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6, 028 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B55A98B-838F-43CE-ACC8-E935C9941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32" y="1779518"/>
                <a:ext cx="3335773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979769F-B6B9-4D1D-93F3-F77A0A282283}"/>
                  </a:ext>
                </a:extLst>
              </p:cNvPr>
              <p:cNvSpPr txBox="1"/>
              <p:nvPr/>
            </p:nvSpPr>
            <p:spPr>
              <a:xfrm>
                <a:off x="4412622" y="2717951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18, 502 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979769F-B6B9-4D1D-93F3-F77A0A282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22" y="2717951"/>
                <a:ext cx="1714111" cy="523220"/>
              </a:xfrm>
              <a:prstGeom prst="rect">
                <a:avLst/>
              </a:prstGeom>
              <a:blipFill>
                <a:blip r:embed="rId10"/>
                <a:stretch>
                  <a:fillRect t="-11628" r="-2491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F314FB8-3CE3-4D58-9F6D-7164807A8FF1}"/>
                  </a:ext>
                </a:extLst>
              </p:cNvPr>
              <p:cNvSpPr txBox="1"/>
              <p:nvPr/>
            </p:nvSpPr>
            <p:spPr>
              <a:xfrm>
                <a:off x="4354180" y="3705418"/>
                <a:ext cx="17141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0, 415 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4F314FB8-3CE3-4D58-9F6D-7164807A8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80" y="3705418"/>
                <a:ext cx="1714111" cy="523220"/>
              </a:xfrm>
              <a:prstGeom prst="rect">
                <a:avLst/>
              </a:prstGeom>
              <a:blipFill>
                <a:blip r:embed="rId11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Shape 2">
            <a:extLst>
              <a:ext uri="{FF2B5EF4-FFF2-40B4-BE49-F238E27FC236}">
                <a16:creationId xmlns:a16="http://schemas.microsoft.com/office/drawing/2014/main" id="{4957B733-F7E6-4C9F-8775-BB8C96131E39}"/>
              </a:ext>
            </a:extLst>
          </p:cNvPr>
          <p:cNvSpPr txBox="1"/>
          <p:nvPr/>
        </p:nvSpPr>
        <p:spPr>
          <a:xfrm>
            <a:off x="2486" y="6067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6F4F54D-3BF7-4962-9B36-E6DD5FB4BD79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3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54F3A-1E24-4E8A-9152-88E8B216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83E80C-A37E-438E-B358-9D957EE3662F}"/>
              </a:ext>
            </a:extLst>
          </p:cNvPr>
          <p:cNvSpPr txBox="1"/>
          <p:nvPr/>
        </p:nvSpPr>
        <p:spPr>
          <a:xfrm>
            <a:off x="829995" y="-75303"/>
            <a:ext cx="872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Comme lors de la classe virtuelle, je décompose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DC77A4B-C620-4CB6-B134-D3C67A217088}"/>
                  </a:ext>
                </a:extLst>
              </p:cNvPr>
              <p:cNvSpPr txBox="1"/>
              <p:nvPr/>
            </p:nvSpPr>
            <p:spPr>
              <a:xfrm>
                <a:off x="3873781" y="226155"/>
                <a:ext cx="403399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318</m:t>
                    </m:r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DC77A4B-C620-4CB6-B134-D3C67A217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81" y="226155"/>
                <a:ext cx="4033992" cy="704295"/>
              </a:xfrm>
              <a:prstGeom prst="rect">
                <a:avLst/>
              </a:prstGeom>
              <a:blipFill>
                <a:blip r:embed="rId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Shape 2">
            <a:extLst>
              <a:ext uri="{FF2B5EF4-FFF2-40B4-BE49-F238E27FC236}">
                <a16:creationId xmlns:a16="http://schemas.microsoft.com/office/drawing/2014/main" id="{4957B733-F7E6-4C9F-8775-BB8C96131E39}"/>
              </a:ext>
            </a:extLst>
          </p:cNvPr>
          <p:cNvSpPr txBox="1"/>
          <p:nvPr/>
        </p:nvSpPr>
        <p:spPr>
          <a:xfrm>
            <a:off x="2486" y="6067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6F4F54D-3BF7-4962-9B36-E6DD5FB4BD79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A77DF50-1428-4978-B2E3-2B509F4995D1}"/>
                  </a:ext>
                </a:extLst>
              </p:cNvPr>
              <p:cNvSpPr txBox="1"/>
              <p:nvPr/>
            </p:nvSpPr>
            <p:spPr>
              <a:xfrm>
                <a:off x="0" y="704413"/>
                <a:ext cx="403398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4, 213 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A77DF50-1428-4978-B2E3-2B509F499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4413"/>
                <a:ext cx="4033987" cy="704295"/>
              </a:xfrm>
              <a:prstGeom prst="rect">
                <a:avLst/>
              </a:prstGeom>
              <a:blipFill>
                <a:blip r:embed="rId4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F1E8077-458C-4C8F-B681-E2F70E309E2C}"/>
                  </a:ext>
                </a:extLst>
              </p:cNvPr>
              <p:cNvSpPr txBox="1"/>
              <p:nvPr/>
            </p:nvSpPr>
            <p:spPr>
              <a:xfrm>
                <a:off x="-1" y="1432469"/>
                <a:ext cx="435417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5, 718 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F1E8077-458C-4C8F-B681-E2F70E309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32469"/>
                <a:ext cx="4354178" cy="704295"/>
              </a:xfrm>
              <a:prstGeom prst="rect">
                <a:avLst/>
              </a:prstGeom>
              <a:blipFill>
                <a:blip r:embed="rId5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60ACB5F-5627-4F05-A6E9-0580241B9CBC}"/>
                  </a:ext>
                </a:extLst>
              </p:cNvPr>
              <p:cNvSpPr txBox="1"/>
              <p:nvPr/>
            </p:nvSpPr>
            <p:spPr>
              <a:xfrm>
                <a:off x="-349109" y="2159850"/>
                <a:ext cx="50523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7, 626 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=</a:t>
                </a:r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27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60ACB5F-5627-4F05-A6E9-0580241B9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109" y="2159850"/>
                <a:ext cx="5052393" cy="704295"/>
              </a:xfrm>
              <a:prstGeom prst="rect">
                <a:avLst/>
              </a:prstGeom>
              <a:blipFill>
                <a:blip r:embed="rId6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1612C4F-E71F-4730-A6F4-A51703DF1AE0}"/>
                  </a:ext>
                </a:extLst>
              </p:cNvPr>
              <p:cNvSpPr txBox="1"/>
              <p:nvPr/>
            </p:nvSpPr>
            <p:spPr>
              <a:xfrm>
                <a:off x="-349110" y="3574255"/>
                <a:ext cx="492110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10, 934 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10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F1612C4F-E71F-4730-A6F4-A51703DF1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9110" y="3574255"/>
                <a:ext cx="4921109" cy="704295"/>
              </a:xfrm>
              <a:prstGeom prst="rect">
                <a:avLst/>
              </a:prstGeom>
              <a:blipFill>
                <a:blip r:embed="rId7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08F825F-CD4B-49D5-A882-AE3C98AD750A}"/>
                  </a:ext>
                </a:extLst>
              </p:cNvPr>
              <p:cNvSpPr txBox="1"/>
              <p:nvPr/>
            </p:nvSpPr>
            <p:spPr>
              <a:xfrm>
                <a:off x="4571995" y="805414"/>
                <a:ext cx="3655963" cy="573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49, 730 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fr-FR" sz="2200" dirty="0">
                    <a:solidFill>
                      <a:srgbClr val="00B050"/>
                    </a:solidFill>
                  </a:rPr>
                  <a:t>49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2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fr-FR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08F825F-CD4B-49D5-A882-AE3C98AD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5" y="805414"/>
                <a:ext cx="3655963" cy="573234"/>
              </a:xfrm>
              <a:prstGeom prst="rect">
                <a:avLst/>
              </a:prstGeom>
              <a:blipFill>
                <a:blip r:embed="rId8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AC96308-CAB6-49C0-A016-CFD8295D6BD9}"/>
                  </a:ext>
                </a:extLst>
              </p:cNvPr>
              <p:cNvSpPr txBox="1"/>
              <p:nvPr/>
            </p:nvSpPr>
            <p:spPr>
              <a:xfrm>
                <a:off x="4544071" y="1956447"/>
                <a:ext cx="3711809" cy="573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6, 028 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fr-FR" sz="2200" dirty="0">
                    <a:solidFill>
                      <a:srgbClr val="00B050"/>
                    </a:solidFill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2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fr-FR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AC96308-CAB6-49C0-A016-CFD8295D6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71" y="1956447"/>
                <a:ext cx="3711809" cy="573234"/>
              </a:xfrm>
              <a:prstGeom prst="rect">
                <a:avLst/>
              </a:prstGeom>
              <a:blipFill>
                <a:blip r:embed="rId9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EF51CE2-DAF2-4A48-A8AF-55402D2764D4}"/>
                  </a:ext>
                </a:extLst>
              </p:cNvPr>
              <p:cNvSpPr txBox="1"/>
              <p:nvPr/>
            </p:nvSpPr>
            <p:spPr>
              <a:xfrm>
                <a:off x="4088454" y="2637585"/>
                <a:ext cx="3711809" cy="578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18, 502 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fr-FR" sz="2200" dirty="0">
                    <a:solidFill>
                      <a:srgbClr val="00B050"/>
                    </a:solidFill>
                  </a:rPr>
                  <a:t>18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EF51CE2-DAF2-4A48-A8AF-55402D276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54" y="2637585"/>
                <a:ext cx="3711809" cy="578043"/>
              </a:xfrm>
              <a:prstGeom prst="rect">
                <a:avLst/>
              </a:prstGeom>
              <a:blipFill>
                <a:blip r:embed="rId10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F0ED1BE-ECCC-4C30-A48C-D39639C34DB3}"/>
                  </a:ext>
                </a:extLst>
              </p:cNvPr>
              <p:cNvSpPr txBox="1"/>
              <p:nvPr/>
            </p:nvSpPr>
            <p:spPr>
              <a:xfrm>
                <a:off x="4329435" y="3701570"/>
                <a:ext cx="3318274" cy="578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0, 415 </m:t>
                    </m:r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2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fr-FR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F0ED1BE-ECCC-4C30-A48C-D39639C34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435" y="3701570"/>
                <a:ext cx="3318274" cy="578043"/>
              </a:xfrm>
              <a:prstGeom prst="rect">
                <a:avLst/>
              </a:prstGeom>
              <a:blipFill>
                <a:blip r:embed="rId11"/>
                <a:stretch>
                  <a:fillRect b="-9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6CB014-E68B-4C50-90C3-1091AD1C0858}"/>
                  </a:ext>
                </a:extLst>
              </p:cNvPr>
              <p:cNvSpPr/>
              <p:nvPr/>
            </p:nvSpPr>
            <p:spPr>
              <a:xfrm>
                <a:off x="424549" y="2849851"/>
                <a:ext cx="4278735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ou =  </a:t>
                </a:r>
                <a:r>
                  <a:rPr lang="fr-FR" sz="2800" dirty="0">
                    <a:solidFill>
                      <a:srgbClr val="00B050"/>
                    </a:solidFill>
                  </a:rPr>
                  <a:t>20 + 7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8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6CB014-E68B-4C50-90C3-1091AD1C0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9" y="2849851"/>
                <a:ext cx="4278735" cy="704295"/>
              </a:xfrm>
              <a:prstGeom prst="rect">
                <a:avLst/>
              </a:prstGeom>
              <a:blipFill>
                <a:blip r:embed="rId12"/>
                <a:stretch>
                  <a:fillRect l="-2991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B6A91CE-434C-4E8A-8F2B-E880E071E64D}"/>
                  </a:ext>
                </a:extLst>
              </p:cNvPr>
              <p:cNvSpPr/>
              <p:nvPr/>
            </p:nvSpPr>
            <p:spPr>
              <a:xfrm>
                <a:off x="5392898" y="1381203"/>
                <a:ext cx="2643672" cy="573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ou =  </a:t>
                </a:r>
                <a:r>
                  <a:rPr lang="fr-FR" sz="2200" dirty="0">
                    <a:solidFill>
                      <a:srgbClr val="00B050"/>
                    </a:solidFill>
                  </a:rPr>
                  <a:t>40 + 9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fr-FR" sz="2200" dirty="0">
                    <a:solidFill>
                      <a:srgbClr val="00B050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B6A91CE-434C-4E8A-8F2B-E880E071E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98" y="1381203"/>
                <a:ext cx="2643672" cy="573234"/>
              </a:xfrm>
              <a:prstGeom prst="rect">
                <a:avLst/>
              </a:prstGeom>
              <a:blipFill>
                <a:blip r:embed="rId13"/>
                <a:stretch>
                  <a:fillRect l="-3002"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A6E429-BC11-49B3-8126-66DEC1D6B9CF}"/>
                  </a:ext>
                </a:extLst>
              </p:cNvPr>
              <p:cNvSpPr/>
              <p:nvPr/>
            </p:nvSpPr>
            <p:spPr>
              <a:xfrm>
                <a:off x="5150115" y="3139978"/>
                <a:ext cx="2762295" cy="578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200" dirty="0">
                    <a:solidFill>
                      <a:schemeClr val="accent6">
                        <a:lumMod val="75000"/>
                      </a:schemeClr>
                    </a:solidFill>
                  </a:rPr>
                  <a:t>ou =  </a:t>
                </a:r>
                <a:r>
                  <a:rPr lang="fr-FR" sz="2200" dirty="0">
                    <a:solidFill>
                      <a:srgbClr val="00B050"/>
                    </a:solidFill>
                  </a:rPr>
                  <a:t>10 + 8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2A6E429-BC11-49B3-8126-66DEC1D6B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15" y="3139978"/>
                <a:ext cx="2762295" cy="578043"/>
              </a:xfrm>
              <a:prstGeom prst="rect">
                <a:avLst/>
              </a:prstGeom>
              <a:blipFill>
                <a:blip r:embed="rId14"/>
                <a:stretch>
                  <a:fillRect l="-2870" b="-9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3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B629F6-87EF-47D6-A22C-9C5D6020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88507D-BE3C-416E-89E3-B6033011D92F}"/>
              </a:ext>
            </a:extLst>
          </p:cNvPr>
          <p:cNvSpPr txBox="1"/>
          <p:nvPr/>
        </p:nvSpPr>
        <p:spPr>
          <a:xfrm>
            <a:off x="829995" y="-75303"/>
            <a:ext cx="872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Je recompose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056D2F5-DFFE-434C-A369-F370E7A70260}"/>
                  </a:ext>
                </a:extLst>
              </p:cNvPr>
              <p:cNvSpPr txBox="1"/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056D2F5-DFFE-434C-A369-F370E7A70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blipFill>
                <a:blip r:embed="rId3"/>
                <a:stretch>
                  <a:fillRect l="-3656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EAE32E4-7A1D-4368-8087-BD0C4ED5B502}"/>
                  </a:ext>
                </a:extLst>
              </p:cNvPr>
              <p:cNvSpPr txBox="1"/>
              <p:nvPr/>
            </p:nvSpPr>
            <p:spPr>
              <a:xfrm>
                <a:off x="6181052" y="202564"/>
                <a:ext cx="294718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2, 31</m:t>
                    </m:r>
                  </m:oMath>
                </a14:m>
                <a:endParaRPr lang="fr-FR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EAE32E4-7A1D-4368-8087-BD0C4ED5B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2" y="202564"/>
                <a:ext cx="2947183" cy="704295"/>
              </a:xfrm>
              <a:prstGeom prst="rect">
                <a:avLst/>
              </a:prstGeom>
              <a:blipFill>
                <a:blip r:embed="rId4"/>
                <a:stretch>
                  <a:fillRect l="-2899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Shape 1">
            <a:extLst>
              <a:ext uri="{FF2B5EF4-FFF2-40B4-BE49-F238E27FC236}">
                <a16:creationId xmlns:a16="http://schemas.microsoft.com/office/drawing/2014/main" id="{41BFE090-39B7-4FEF-83F1-6F0A76ECF2CD}"/>
              </a:ext>
            </a:extLst>
          </p:cNvPr>
          <p:cNvSpPr txBox="1"/>
          <p:nvPr/>
        </p:nvSpPr>
        <p:spPr>
          <a:xfrm>
            <a:off x="1" y="5615"/>
            <a:ext cx="829994" cy="515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42B49D0-46E1-4D59-9ADA-8D7C35FA630F}"/>
                  </a:ext>
                </a:extLst>
              </p:cNvPr>
              <p:cNvSpPr txBox="1"/>
              <p:nvPr/>
            </p:nvSpPr>
            <p:spPr>
              <a:xfrm>
                <a:off x="-1" y="1595723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40 + 5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42B49D0-46E1-4D59-9ADA-8D7C35FA6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95723"/>
                <a:ext cx="3335773" cy="704295"/>
              </a:xfrm>
              <a:prstGeom prst="rect">
                <a:avLst/>
              </a:prstGeom>
              <a:blipFill>
                <a:blip r:embed="rId5"/>
                <a:stretch>
                  <a:fillRect l="-3656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AA6087C-BCAE-434B-B10D-9E67C4BAF6DF}"/>
                  </a:ext>
                </a:extLst>
              </p:cNvPr>
              <p:cNvSpPr txBox="1"/>
              <p:nvPr/>
            </p:nvSpPr>
            <p:spPr>
              <a:xfrm>
                <a:off x="-588654" y="2608069"/>
                <a:ext cx="2837298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1"/>
                    </a:solidFill>
                  </a:rPr>
                  <a:t>31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2AA6087C-BCAE-434B-B10D-9E67C4BAF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8654" y="2608069"/>
                <a:ext cx="2837298" cy="710451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42A6CF4-9BEC-41AF-B385-053BE5A05E8E}"/>
                  </a:ext>
                </a:extLst>
              </p:cNvPr>
              <p:cNvSpPr txBox="1"/>
              <p:nvPr/>
            </p:nvSpPr>
            <p:spPr>
              <a:xfrm>
                <a:off x="-471410" y="3501877"/>
                <a:ext cx="300273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1"/>
                    </a:solidFill>
                  </a:rPr>
                  <a:t>15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42A6CF4-9BEC-41AF-B385-053BE5A0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1410" y="3501877"/>
                <a:ext cx="3002736" cy="704295"/>
              </a:xfrm>
              <a:prstGeom prst="rect">
                <a:avLst/>
              </a:prstGeom>
              <a:blipFill>
                <a:blip r:embed="rId7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B929FFB-88DB-415E-8BD1-F340F81630E0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5E099DF-5807-4FEF-BA9A-053E3AEEAAE7}"/>
                  </a:ext>
                </a:extLst>
              </p:cNvPr>
              <p:cNvSpPr txBox="1"/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1"/>
                    </a:solidFill>
                  </a:rPr>
                  <a:t>49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fr-F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55E099DF-5807-4FEF-BA9A-053E3AEEA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blipFill>
                <a:blip r:embed="rId8"/>
                <a:stretch>
                  <a:fillRect l="-383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A19CD06-F973-4EBF-AAB9-12EBF8B7EA17}"/>
                  </a:ext>
                </a:extLst>
              </p:cNvPr>
              <p:cNvSpPr txBox="1"/>
              <p:nvPr/>
            </p:nvSpPr>
            <p:spPr>
              <a:xfrm>
                <a:off x="4563634" y="1636796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1"/>
                    </a:solidFill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A19CD06-F973-4EBF-AAB9-12EBF8B7E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4" y="1636796"/>
                <a:ext cx="3335773" cy="704295"/>
              </a:xfrm>
              <a:prstGeom prst="rect">
                <a:avLst/>
              </a:prstGeom>
              <a:blipFill>
                <a:blip r:embed="rId9"/>
                <a:stretch>
                  <a:fillRect l="-383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EB85512-F5A3-49DD-BF48-323BFEBACAFB}"/>
                  </a:ext>
                </a:extLst>
              </p:cNvPr>
              <p:cNvSpPr txBox="1"/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fr-F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EB85512-F5A3-49DD-BF48-323BFEBAC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blipFill>
                <a:blip r:embed="rId10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32806EE-50B0-4C25-A083-A8881E58F991}"/>
                  </a:ext>
                </a:extLst>
              </p:cNvPr>
              <p:cNvSpPr txBox="1"/>
              <p:nvPr/>
            </p:nvSpPr>
            <p:spPr>
              <a:xfrm>
                <a:off x="3509938" y="3425869"/>
                <a:ext cx="3102738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1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32806EE-50B0-4C25-A083-A8881E58F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38" y="3425869"/>
                <a:ext cx="3102738" cy="710451"/>
              </a:xfrm>
              <a:prstGeom prst="rect">
                <a:avLst/>
              </a:prstGeom>
              <a:blipFill>
                <a:blip r:embed="rId11"/>
                <a:stretch>
                  <a:fillRect t="-3419" b="-17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79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A7A367-940F-4B6C-A687-6A51DF35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88507D-BE3C-416E-89E3-B6033011D92F}"/>
              </a:ext>
            </a:extLst>
          </p:cNvPr>
          <p:cNvSpPr txBox="1"/>
          <p:nvPr/>
        </p:nvSpPr>
        <p:spPr>
          <a:xfrm>
            <a:off x="829995" y="-75303"/>
            <a:ext cx="872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Je recompose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EAE32E4-7A1D-4368-8087-BD0C4ED5B502}"/>
                  </a:ext>
                </a:extLst>
              </p:cNvPr>
              <p:cNvSpPr txBox="1"/>
              <p:nvPr/>
            </p:nvSpPr>
            <p:spPr>
              <a:xfrm>
                <a:off x="6181052" y="202564"/>
                <a:ext cx="294718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2, 31</m:t>
                    </m:r>
                  </m:oMath>
                </a14:m>
                <a:endParaRPr lang="fr-FR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EAE32E4-7A1D-4368-8087-BD0C4ED5B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2" y="202564"/>
                <a:ext cx="2947183" cy="704295"/>
              </a:xfrm>
              <a:prstGeom prst="rect">
                <a:avLst/>
              </a:prstGeom>
              <a:blipFill>
                <a:blip r:embed="rId3"/>
                <a:stretch>
                  <a:fillRect l="-2899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Shape 1">
            <a:extLst>
              <a:ext uri="{FF2B5EF4-FFF2-40B4-BE49-F238E27FC236}">
                <a16:creationId xmlns:a16="http://schemas.microsoft.com/office/drawing/2014/main" id="{41BFE090-39B7-4FEF-83F1-6F0A76ECF2CD}"/>
              </a:ext>
            </a:extLst>
          </p:cNvPr>
          <p:cNvSpPr txBox="1"/>
          <p:nvPr/>
        </p:nvSpPr>
        <p:spPr>
          <a:xfrm>
            <a:off x="1" y="5615"/>
            <a:ext cx="829994" cy="5158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B929FFB-88DB-415E-8BD1-F340F81630E0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A105CB2-FD99-4ECE-B40A-4F6687E6FFA8}"/>
                  </a:ext>
                </a:extLst>
              </p:cNvPr>
              <p:cNvSpPr txBox="1"/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7,54</a:t>
                </a:r>
                <a:r>
                  <a:rPr lang="fr-FR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A105CB2-FD99-4ECE-B40A-4F6687E6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blipFill>
                <a:blip r:embed="rId4"/>
                <a:stretch>
                  <a:fillRect l="-3656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DB5F452-9D60-43D4-A22C-1C396198923F}"/>
                  </a:ext>
                </a:extLst>
              </p:cNvPr>
              <p:cNvSpPr txBox="1"/>
              <p:nvPr/>
            </p:nvSpPr>
            <p:spPr>
              <a:xfrm>
                <a:off x="-1" y="1595723"/>
                <a:ext cx="382641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70C0"/>
                    </a:solidFill>
                  </a:rPr>
                  <a:t>40 + 5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70C0"/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45,72</a:t>
                </a:r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DB5F452-9D60-43D4-A22C-1C3961989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95723"/>
                <a:ext cx="3826411" cy="704295"/>
              </a:xfrm>
              <a:prstGeom prst="rect">
                <a:avLst/>
              </a:prstGeom>
              <a:blipFill>
                <a:blip r:embed="rId5"/>
                <a:stretch>
                  <a:fillRect l="-3185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E9EF81A-8DAC-4066-85A2-40D7492F5143}"/>
                  </a:ext>
                </a:extLst>
              </p:cNvPr>
              <p:cNvSpPr txBox="1"/>
              <p:nvPr/>
            </p:nvSpPr>
            <p:spPr>
              <a:xfrm>
                <a:off x="-174058" y="2578134"/>
                <a:ext cx="2837298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1"/>
                    </a:solidFill>
                  </a:rPr>
                  <a:t>31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31,05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DE9EF81A-8DAC-4066-85A2-40D7492F5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058" y="2578134"/>
                <a:ext cx="2837298" cy="710451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89C9D21-867F-4428-8F85-FB6949C6D980}"/>
                  </a:ext>
                </a:extLst>
              </p:cNvPr>
              <p:cNvSpPr txBox="1"/>
              <p:nvPr/>
            </p:nvSpPr>
            <p:spPr>
              <a:xfrm>
                <a:off x="-253590" y="3460510"/>
                <a:ext cx="358936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1"/>
                    </a:solidFill>
                  </a:rPr>
                  <a:t>15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15,39</a:t>
                </a:r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589C9D21-867F-4428-8F85-FB6949C6D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590" y="3460510"/>
                <a:ext cx="3589363" cy="704295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2C64544-641E-443F-A825-598D3AE69A4C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36D84B7-64D6-4492-BF8B-A76E45352B58}"/>
                  </a:ext>
                </a:extLst>
              </p:cNvPr>
              <p:cNvSpPr txBox="1"/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1"/>
                    </a:solidFill>
                  </a:rPr>
                  <a:t>49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fr-F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49,32</a:t>
                </a:r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36D84B7-64D6-4492-BF8B-A76E45352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blipFill>
                <a:blip r:embed="rId8"/>
                <a:stretch>
                  <a:fillRect l="-383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099C3B7-08D9-4D09-947B-0650CCABE6D0}"/>
                  </a:ext>
                </a:extLst>
              </p:cNvPr>
              <p:cNvSpPr txBox="1"/>
              <p:nvPr/>
            </p:nvSpPr>
            <p:spPr>
              <a:xfrm>
                <a:off x="4580364" y="1636796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1"/>
                    </a:solidFill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2800" dirty="0">
                    <a:solidFill>
                      <a:srgbClr val="0070C0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6,8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8099C3B7-08D9-4D09-947B-0650CCABE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64" y="1636796"/>
                <a:ext cx="3335773" cy="704295"/>
              </a:xfrm>
              <a:prstGeom prst="rect">
                <a:avLst/>
              </a:prstGeom>
              <a:blipFill>
                <a:blip r:embed="rId9"/>
                <a:stretch>
                  <a:fillRect l="-3650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40DF88D-9140-4F5E-9CAA-EDDDE062A453}"/>
                  </a:ext>
                </a:extLst>
              </p:cNvPr>
              <p:cNvSpPr txBox="1"/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fr-FR" sz="32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1"/>
                    </a:solidFill>
                  </a:rPr>
                  <a:t> = </a:t>
                </a:r>
                <a:r>
                  <a:rPr lang="fr-FR" sz="3200" dirty="0">
                    <a:solidFill>
                      <a:srgbClr val="00B050"/>
                    </a:solidFill>
                  </a:rPr>
                  <a:t>1,25</a:t>
                </a: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40DF88D-9140-4F5E-9CAA-EDDDE062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blipFill>
                <a:blip r:embed="rId10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8FDF70B-DE21-42AC-8A92-DF6C04F64C32}"/>
                  </a:ext>
                </a:extLst>
              </p:cNvPr>
              <p:cNvSpPr txBox="1"/>
              <p:nvPr/>
            </p:nvSpPr>
            <p:spPr>
              <a:xfrm>
                <a:off x="4113119" y="3425869"/>
                <a:ext cx="24995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2800" dirty="0">
                    <a:solidFill>
                      <a:schemeClr val="accent1"/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0,56</a:t>
                </a:r>
                <a:endParaRPr lang="fr-FR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8FDF70B-DE21-42AC-8A92-DF6C04F6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19" y="3425869"/>
                <a:ext cx="2499557" cy="710451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762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85BA97-9B3F-421D-9BF6-7F13D09B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677108-2BC7-4165-B005-758EBA110682}"/>
              </a:ext>
            </a:extLst>
          </p:cNvPr>
          <p:cNvSpPr txBox="1"/>
          <p:nvPr/>
        </p:nvSpPr>
        <p:spPr>
          <a:xfrm>
            <a:off x="829995" y="-75303"/>
            <a:ext cx="872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Je recompose en m’aidant du tableau et de l’exemple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A4C9939-8836-4C10-BA3B-7EC98E62A340}"/>
                  </a:ext>
                </a:extLst>
              </p:cNvPr>
              <p:cNvSpPr txBox="1"/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A4C9939-8836-4C10-BA3B-7EC98E62A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1977"/>
                <a:ext cx="3335773" cy="710451"/>
              </a:xfrm>
              <a:prstGeom prst="rect">
                <a:avLst/>
              </a:prstGeom>
              <a:blipFill>
                <a:blip r:embed="rId3"/>
                <a:stretch>
                  <a:fillRect l="-3656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2B79CD8-BDC6-4735-8CCC-6E98B4505928}"/>
                  </a:ext>
                </a:extLst>
              </p:cNvPr>
              <p:cNvSpPr txBox="1"/>
              <p:nvPr/>
            </p:nvSpPr>
            <p:spPr>
              <a:xfrm>
                <a:off x="2486" y="1794233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40 + 5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2B79CD8-BDC6-4735-8CCC-6E98B450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" y="1794233"/>
                <a:ext cx="3335773" cy="704295"/>
              </a:xfrm>
              <a:prstGeom prst="rect">
                <a:avLst/>
              </a:prstGeom>
              <a:blipFill>
                <a:blip r:embed="rId4"/>
                <a:stretch>
                  <a:fillRect l="-3650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7783AD-1174-48E7-ACE7-F29EFDE1CF51}"/>
                  </a:ext>
                </a:extLst>
              </p:cNvPr>
              <p:cNvSpPr txBox="1"/>
              <p:nvPr/>
            </p:nvSpPr>
            <p:spPr>
              <a:xfrm>
                <a:off x="-174058" y="2633650"/>
                <a:ext cx="2837298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31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fr-FR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7783AD-1174-48E7-ACE7-F29EFDE1C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058" y="2633650"/>
                <a:ext cx="2837298" cy="710451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819C913-343C-4478-B109-1813ED03E765}"/>
                  </a:ext>
                </a:extLst>
              </p:cNvPr>
              <p:cNvSpPr txBox="1"/>
              <p:nvPr/>
            </p:nvSpPr>
            <p:spPr>
              <a:xfrm>
                <a:off x="-339496" y="3501877"/>
                <a:ext cx="300273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15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819C913-343C-4478-B109-1813ED03E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96" y="3501877"/>
                <a:ext cx="3002736" cy="704295"/>
              </a:xfrm>
              <a:prstGeom prst="rect">
                <a:avLst/>
              </a:prstGeom>
              <a:blipFill>
                <a:blip r:embed="rId6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97240D5-414D-4EFC-93B2-70DDAC33419D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2E35CEC-0AFD-4BAD-A978-FB68170239DA}"/>
                  </a:ext>
                </a:extLst>
              </p:cNvPr>
              <p:cNvSpPr txBox="1"/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49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732</m:t>
                        </m:r>
                      </m:num>
                      <m:den>
                        <m:r>
                          <a:rPr lang="fr-FR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2E35CEC-0AFD-4BAD-A978-FB6817023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blipFill>
                <a:blip r:embed="rId7"/>
                <a:stretch>
                  <a:fillRect l="-383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5994EC2-C4E4-4BED-9BF3-0404DFFA8944}"/>
                  </a:ext>
                </a:extLst>
              </p:cNvPr>
              <p:cNvSpPr txBox="1"/>
              <p:nvPr/>
            </p:nvSpPr>
            <p:spPr>
              <a:xfrm>
                <a:off x="4563634" y="1636796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5994EC2-C4E4-4BED-9BF3-0404DFFA8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4" y="1636796"/>
                <a:ext cx="3335773" cy="704295"/>
              </a:xfrm>
              <a:prstGeom prst="rect">
                <a:avLst/>
              </a:prstGeom>
              <a:blipFill>
                <a:blip r:embed="rId8"/>
                <a:stretch>
                  <a:fillRect l="-383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50F90BC-9872-4567-AE41-B5442898DE0C}"/>
                  </a:ext>
                </a:extLst>
              </p:cNvPr>
              <p:cNvSpPr txBox="1"/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50F90BC-9872-4567-AE41-B5442898D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blipFill>
                <a:blip r:embed="rId9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AE872D-3BC9-4AC1-826B-327745B1B21C}"/>
                  </a:ext>
                </a:extLst>
              </p:cNvPr>
              <p:cNvSpPr txBox="1"/>
              <p:nvPr/>
            </p:nvSpPr>
            <p:spPr>
              <a:xfrm>
                <a:off x="3509938" y="3425869"/>
                <a:ext cx="3102738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526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AE872D-3BC9-4AC1-826B-327745B1B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938" y="3425869"/>
                <a:ext cx="3102738" cy="710451"/>
              </a:xfrm>
              <a:prstGeom prst="rect">
                <a:avLst/>
              </a:prstGeom>
              <a:blipFill>
                <a:blip r:embed="rId10"/>
                <a:stretch>
                  <a:fillRect t="-3419" b="-17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Shape 2">
            <a:extLst>
              <a:ext uri="{FF2B5EF4-FFF2-40B4-BE49-F238E27FC236}">
                <a16:creationId xmlns:a16="http://schemas.microsoft.com/office/drawing/2014/main" id="{F3FF2903-AD9F-47AA-937C-C8DE27EDB9D0}"/>
              </a:ext>
            </a:extLst>
          </p:cNvPr>
          <p:cNvSpPr txBox="1"/>
          <p:nvPr/>
        </p:nvSpPr>
        <p:spPr>
          <a:xfrm>
            <a:off x="2486" y="6067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6FD8550-8951-48BD-8E78-3193056564A6}"/>
                  </a:ext>
                </a:extLst>
              </p:cNvPr>
              <p:cNvSpPr txBox="1"/>
              <p:nvPr/>
            </p:nvSpPr>
            <p:spPr>
              <a:xfrm>
                <a:off x="5153223" y="226155"/>
                <a:ext cx="403399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318</m:t>
                    </m:r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6FD8550-8951-48BD-8E78-31930565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223" y="226155"/>
                <a:ext cx="4033992" cy="704295"/>
              </a:xfrm>
              <a:prstGeom prst="rect">
                <a:avLst/>
              </a:prstGeom>
              <a:blipFill>
                <a:blip r:embed="rId11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213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24DEBC-4A20-4703-9A50-7FA2C44E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677108-2BC7-4165-B005-758EBA110682}"/>
              </a:ext>
            </a:extLst>
          </p:cNvPr>
          <p:cNvSpPr txBox="1"/>
          <p:nvPr/>
        </p:nvSpPr>
        <p:spPr>
          <a:xfrm>
            <a:off x="829995" y="-75303"/>
            <a:ext cx="872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Je recompose en m’aidant du tableau et de l’exemple :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97240D5-414D-4EFC-93B2-70DDAC33419D}"/>
              </a:ext>
            </a:extLst>
          </p:cNvPr>
          <p:cNvCxnSpPr/>
          <p:nvPr/>
        </p:nvCxnSpPr>
        <p:spPr>
          <a:xfrm>
            <a:off x="4571999" y="1000054"/>
            <a:ext cx="0" cy="312860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Shape 2">
            <a:extLst>
              <a:ext uri="{FF2B5EF4-FFF2-40B4-BE49-F238E27FC236}">
                <a16:creationId xmlns:a16="http://schemas.microsoft.com/office/drawing/2014/main" id="{F3FF2903-AD9F-47AA-937C-C8DE27EDB9D0}"/>
              </a:ext>
            </a:extLst>
          </p:cNvPr>
          <p:cNvSpPr txBox="1"/>
          <p:nvPr/>
        </p:nvSpPr>
        <p:spPr>
          <a:xfrm>
            <a:off x="2486" y="6067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6FD8550-8951-48BD-8E78-3193056564A6}"/>
                  </a:ext>
                </a:extLst>
              </p:cNvPr>
              <p:cNvSpPr txBox="1"/>
              <p:nvPr/>
            </p:nvSpPr>
            <p:spPr>
              <a:xfrm>
                <a:off x="5153223" y="226155"/>
                <a:ext cx="403399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sz="28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318</m:t>
                    </m:r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= 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6FD8550-8951-48BD-8E78-31930565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223" y="226155"/>
                <a:ext cx="4033992" cy="704295"/>
              </a:xfrm>
              <a:prstGeom prst="rect">
                <a:avLst/>
              </a:prstGeom>
              <a:blipFill>
                <a:blip r:embed="rId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9EAF35-FD38-46E7-A57E-F992D51BBB45}"/>
                  </a:ext>
                </a:extLst>
              </p:cNvPr>
              <p:cNvSpPr txBox="1"/>
              <p:nvPr/>
            </p:nvSpPr>
            <p:spPr>
              <a:xfrm>
                <a:off x="0" y="801977"/>
                <a:ext cx="4304709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7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7,542</a:t>
                </a:r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9EAF35-FD38-46E7-A57E-F992D51B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1977"/>
                <a:ext cx="4304709" cy="710451"/>
              </a:xfrm>
              <a:prstGeom prst="rect">
                <a:avLst/>
              </a:prstGeom>
              <a:blipFill>
                <a:blip r:embed="rId4"/>
                <a:stretch>
                  <a:fillRect l="-2833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592372A-AAC9-491C-93C4-BE3D45BBCD45}"/>
                  </a:ext>
                </a:extLst>
              </p:cNvPr>
              <p:cNvSpPr txBox="1"/>
              <p:nvPr/>
            </p:nvSpPr>
            <p:spPr>
              <a:xfrm>
                <a:off x="2486" y="1794233"/>
                <a:ext cx="456951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40 + 5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45,703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592372A-AAC9-491C-93C4-BE3D45BBC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" y="1794233"/>
                <a:ext cx="4569513" cy="704295"/>
              </a:xfrm>
              <a:prstGeom prst="rect">
                <a:avLst/>
              </a:prstGeom>
              <a:blipFill>
                <a:blip r:embed="rId5"/>
                <a:stretch>
                  <a:fillRect l="-2667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9A9AC6E-9252-43BE-BEB3-74E6361E4EC9}"/>
                  </a:ext>
                </a:extLst>
              </p:cNvPr>
              <p:cNvSpPr txBox="1"/>
              <p:nvPr/>
            </p:nvSpPr>
            <p:spPr>
              <a:xfrm>
                <a:off x="-339496" y="2633650"/>
                <a:ext cx="430469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31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fr-FR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31,058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9A9AC6E-9252-43BE-BEB3-74E6361E4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96" y="2633650"/>
                <a:ext cx="4304697" cy="710451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4A5BF75-4A32-4FA8-9DD1-5FAA9E8A1860}"/>
                  </a:ext>
                </a:extLst>
              </p:cNvPr>
              <p:cNvSpPr txBox="1"/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49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732</m:t>
                        </m:r>
                      </m:num>
                      <m:den>
                        <m:r>
                          <a:rPr lang="fr-FR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49,732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4A5BF75-4A32-4FA8-9DD1-5FAA9E8A1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5" y="858517"/>
                <a:ext cx="3335773" cy="704295"/>
              </a:xfrm>
              <a:prstGeom prst="rect">
                <a:avLst/>
              </a:prstGeom>
              <a:blipFill>
                <a:blip r:embed="rId7"/>
                <a:stretch>
                  <a:fillRect l="-3839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15E943B-B037-4CB5-8A7F-D64F84C05109}"/>
                  </a:ext>
                </a:extLst>
              </p:cNvPr>
              <p:cNvSpPr txBox="1"/>
              <p:nvPr/>
            </p:nvSpPr>
            <p:spPr>
              <a:xfrm>
                <a:off x="4563634" y="1636796"/>
                <a:ext cx="446054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6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6,843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15E943B-B037-4CB5-8A7F-D64F84C05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634" y="1636796"/>
                <a:ext cx="4460542" cy="704295"/>
              </a:xfrm>
              <a:prstGeom prst="rect">
                <a:avLst/>
              </a:prstGeom>
              <a:blipFill>
                <a:blip r:embed="rId8"/>
                <a:stretch>
                  <a:fillRect l="-2873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F38BC44-7DA7-46CA-93F5-8DF5928D851A}"/>
                  </a:ext>
                </a:extLst>
              </p:cNvPr>
              <p:cNvSpPr txBox="1"/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3200" dirty="0">
                    <a:solidFill>
                      <a:srgbClr val="00B050"/>
                    </a:solidFill>
                  </a:rPr>
                  <a:t>0,015</a:t>
                </a:r>
                <a:endParaRPr lang="fr-FR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F38BC44-7DA7-46CA-93F5-8DF5928D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364" y="2470944"/>
                <a:ext cx="2256534" cy="798873"/>
              </a:xfrm>
              <a:prstGeom prst="rect">
                <a:avLst/>
              </a:prstGeom>
              <a:blipFill>
                <a:blip r:embed="rId9"/>
                <a:stretch>
                  <a:fillRect r="-4043" b="-122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086D7B7-80DE-4E46-BAC4-125ECF8AD651}"/>
                  </a:ext>
                </a:extLst>
              </p:cNvPr>
              <p:cNvSpPr txBox="1"/>
              <p:nvPr/>
            </p:nvSpPr>
            <p:spPr>
              <a:xfrm>
                <a:off x="4067481" y="3429000"/>
                <a:ext cx="3102738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526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3200" dirty="0">
                    <a:solidFill>
                      <a:srgbClr val="00B050"/>
                    </a:solidFill>
                  </a:rPr>
                  <a:t>0,526</a:t>
                </a:r>
                <a:r>
                  <a:rPr lang="fr-FR" sz="32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086D7B7-80DE-4E46-BAC4-125ECF8AD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81" y="3429000"/>
                <a:ext cx="3102738" cy="710451"/>
              </a:xfrm>
              <a:prstGeom prst="rect">
                <a:avLst/>
              </a:prstGeom>
              <a:blipFill>
                <a:blip r:embed="rId10"/>
                <a:stretch>
                  <a:fillRect t="-3448"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C07AAB2-5BE4-49A2-8DBC-164EC874BE74}"/>
                  </a:ext>
                </a:extLst>
              </p:cNvPr>
              <p:cNvSpPr txBox="1"/>
              <p:nvPr/>
            </p:nvSpPr>
            <p:spPr>
              <a:xfrm>
                <a:off x="-339496" y="3501877"/>
                <a:ext cx="363133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15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= </a:t>
                </a:r>
                <a:r>
                  <a:rPr lang="fr-FR" sz="2800" dirty="0">
                    <a:solidFill>
                      <a:srgbClr val="00B050"/>
                    </a:solidFill>
                  </a:rPr>
                  <a:t>15,39</a:t>
                </a:r>
                <a:endParaRPr lang="fr-F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C07AAB2-5BE4-49A2-8DBC-164EC874B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9496" y="3501877"/>
                <a:ext cx="3631336" cy="704295"/>
              </a:xfrm>
              <a:prstGeom prst="rect">
                <a:avLst/>
              </a:prstGeom>
              <a:blipFill>
                <a:blip r:embed="rId11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43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E3359A-C69D-4A56-81CD-625D0752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0" y="2150"/>
            <a:ext cx="1311699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Shape 2">
            <a:extLst>
              <a:ext uri="{FF2B5EF4-FFF2-40B4-BE49-F238E27FC236}">
                <a16:creationId xmlns:a16="http://schemas.microsoft.com/office/drawing/2014/main" id="{2D6C7BB1-447A-4148-8EFB-DF47840FD739}"/>
              </a:ext>
            </a:extLst>
          </p:cNvPr>
          <p:cNvSpPr txBox="1"/>
          <p:nvPr/>
        </p:nvSpPr>
        <p:spPr>
          <a:xfrm>
            <a:off x="1311699" y="2150"/>
            <a:ext cx="1309213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558AFCD-08CE-44A1-A698-F5A30F9ABE19}"/>
              </a:ext>
            </a:extLst>
          </p:cNvPr>
          <p:cNvSpPr txBox="1"/>
          <p:nvPr/>
        </p:nvSpPr>
        <p:spPr>
          <a:xfrm>
            <a:off x="2647249" y="73485"/>
            <a:ext cx="2030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Aide le juge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/>
              <p:nvPr/>
            </p:nvSpPr>
            <p:spPr>
              <a:xfrm>
                <a:off x="66569" y="17100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Complète 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" y="1710018"/>
                <a:ext cx="4208693" cy="1173335"/>
              </a:xfrm>
              <a:prstGeom prst="rect">
                <a:avLst/>
              </a:prstGeom>
              <a:blipFill>
                <a:blip r:embed="rId3"/>
                <a:stretch>
                  <a:fillRect l="-3043" t="-5208" b="-67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/>
              <p:nvPr/>
            </p:nvSpPr>
            <p:spPr>
              <a:xfrm>
                <a:off x="62291" y="3081949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" y="3081949"/>
                <a:ext cx="4208693" cy="739754"/>
              </a:xfrm>
              <a:prstGeom prst="rect">
                <a:avLst/>
              </a:prstGeom>
              <a:blipFill>
                <a:blip r:embed="rId4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/>
              <p:nvPr/>
            </p:nvSpPr>
            <p:spPr>
              <a:xfrm>
                <a:off x="62290" y="3970854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" y="3970854"/>
                <a:ext cx="4208693" cy="739754"/>
              </a:xfrm>
              <a:prstGeom prst="rect">
                <a:avLst/>
              </a:prstGeom>
              <a:blipFill>
                <a:blip r:embed="rId5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/>
              <p:nvPr/>
            </p:nvSpPr>
            <p:spPr>
              <a:xfrm>
                <a:off x="62289" y="4859759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9" y="4859759"/>
                <a:ext cx="4208693" cy="739754"/>
              </a:xfrm>
              <a:prstGeom prst="rect">
                <a:avLst/>
              </a:prstGeom>
              <a:blipFill>
                <a:blip r:embed="rId6"/>
                <a:stretch>
                  <a:fillRect b="-106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/>
              <p:nvPr/>
            </p:nvSpPr>
            <p:spPr>
              <a:xfrm>
                <a:off x="62288" y="5798109"/>
                <a:ext cx="4208693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 tasseau(x)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" y="5798109"/>
                <a:ext cx="4208693" cy="739754"/>
              </a:xfrm>
              <a:prstGeom prst="rect">
                <a:avLst/>
              </a:prstGeom>
              <a:blipFill>
                <a:blip r:embed="rId7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/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Encadre entre 2 entiers :</a:t>
                </a:r>
              </a:p>
              <a:p>
                <a:pPr algn="ctr"/>
                <a:r>
                  <a:rPr lang="fr-FR" sz="2800" dirty="0">
                    <a:solidFill>
                      <a:srgbClr val="00B050"/>
                    </a:solidFill>
                  </a:rPr>
                  <a:t>……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blipFill>
                <a:blip r:embed="rId8"/>
                <a:stretch>
                  <a:fillRect l="-3043" t="-5208" b="-3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/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blipFill>
                <a:blip r:embed="rId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/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blipFill>
                <a:blip r:embed="rId10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/>
              <p:nvPr/>
            </p:nvSpPr>
            <p:spPr>
              <a:xfrm>
                <a:off x="4828770" y="5012159"/>
                <a:ext cx="4208693" cy="702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0" y="5012159"/>
                <a:ext cx="4208693" cy="702500"/>
              </a:xfrm>
              <a:prstGeom prst="rect">
                <a:avLst/>
              </a:prstGeom>
              <a:blipFill>
                <a:blip r:embed="rId11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/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blipFill>
                <a:blip r:embed="rId1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9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EC50D3-6158-4B2C-8302-0AD42050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4591" y="2150"/>
            <a:ext cx="1311699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Shape 2">
            <a:extLst>
              <a:ext uri="{FF2B5EF4-FFF2-40B4-BE49-F238E27FC236}">
                <a16:creationId xmlns:a16="http://schemas.microsoft.com/office/drawing/2014/main" id="{2D6C7BB1-447A-4148-8EFB-DF47840FD739}"/>
              </a:ext>
            </a:extLst>
          </p:cNvPr>
          <p:cNvSpPr txBox="1"/>
          <p:nvPr/>
        </p:nvSpPr>
        <p:spPr>
          <a:xfrm>
            <a:off x="1311699" y="2150"/>
            <a:ext cx="1309213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558AFCD-08CE-44A1-A698-F5A30F9ABE19}"/>
              </a:ext>
            </a:extLst>
          </p:cNvPr>
          <p:cNvSpPr txBox="1"/>
          <p:nvPr/>
        </p:nvSpPr>
        <p:spPr>
          <a:xfrm>
            <a:off x="2245215" y="35238"/>
            <a:ext cx="2030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Aide le juge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/>
              <p:nvPr/>
            </p:nvSpPr>
            <p:spPr>
              <a:xfrm>
                <a:off x="66569" y="17100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Complète :</a:t>
                </a: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4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9AE173E-F95F-423D-AC95-3CD31FD0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" y="1710018"/>
                <a:ext cx="4208693" cy="1173335"/>
              </a:xfrm>
              <a:prstGeom prst="rect">
                <a:avLst/>
              </a:prstGeom>
              <a:blipFill>
                <a:blip r:embed="rId3"/>
                <a:stretch>
                  <a:fillRect l="-3043" t="-5208" b="-3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/>
              <p:nvPr/>
            </p:nvSpPr>
            <p:spPr>
              <a:xfrm>
                <a:off x="-69825" y="3067963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2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EFCC3028-3290-4FE8-9C6A-DAF442703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825" y="3067963"/>
                <a:ext cx="4208693" cy="704295"/>
              </a:xfrm>
              <a:prstGeom prst="rect">
                <a:avLst/>
              </a:prstGeom>
              <a:blipFill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/>
              <p:nvPr/>
            </p:nvSpPr>
            <p:spPr>
              <a:xfrm>
                <a:off x="122566" y="3956868"/>
                <a:ext cx="382391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3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4661916-DEC3-44C9-B078-DC0527732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6" y="3956868"/>
                <a:ext cx="3823910" cy="704295"/>
              </a:xfrm>
              <a:prstGeom prst="rect">
                <a:avLst/>
              </a:prstGeom>
              <a:blipFill>
                <a:blip r:embed="rId5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/>
              <p:nvPr/>
            </p:nvSpPr>
            <p:spPr>
              <a:xfrm>
                <a:off x="-138042" y="4796541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1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B82D1F9-FFF1-4212-A258-CF736E57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042" y="4796541"/>
                <a:ext cx="4208693" cy="704295"/>
              </a:xfrm>
              <a:prstGeom prst="rect">
                <a:avLst/>
              </a:prstGeom>
              <a:blipFill>
                <a:blip r:embed="rId6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/>
              <p:nvPr/>
            </p:nvSpPr>
            <p:spPr>
              <a:xfrm>
                <a:off x="-69826" y="5714659"/>
                <a:ext cx="420869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</a:t>
                </a:r>
                <a:r>
                  <a:rPr lang="fr-FR" sz="2800" dirty="0">
                    <a:solidFill>
                      <a:srgbClr val="0070C0"/>
                    </a:solidFill>
                  </a:rPr>
                  <a:t>3</a:t>
                </a:r>
                <a:r>
                  <a:rPr lang="fr-FR" sz="2800" dirty="0">
                    <a:solidFill>
                      <a:srgbClr val="00B050"/>
                    </a:solidFill>
                  </a:rPr>
                  <a:t> tasseaux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A22E161-6402-4F58-A746-1590C3CB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826" y="5714659"/>
                <a:ext cx="4208693" cy="710451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/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Encadre entre 2 entiers :</a:t>
                </a:r>
              </a:p>
              <a:p>
                <a:pPr algn="ctr"/>
                <a:r>
                  <a:rPr lang="fr-FR" sz="2800" dirty="0">
                    <a:solidFill>
                      <a:srgbClr val="00B050"/>
                    </a:solidFill>
                  </a:rPr>
                  <a:t>…… 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EEFF0ED9-D3B5-4378-A3A1-885EEEEA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50" y="1862418"/>
                <a:ext cx="4208693" cy="1173335"/>
              </a:xfrm>
              <a:prstGeom prst="rect">
                <a:avLst/>
              </a:prstGeom>
              <a:blipFill>
                <a:blip r:embed="rId8"/>
                <a:stretch>
                  <a:fillRect l="-3043" t="-5208" b="-36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/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AD0E50C-980C-40CA-BDA9-C6F003983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2" y="3234349"/>
                <a:ext cx="4208693" cy="704295"/>
              </a:xfrm>
              <a:prstGeom prst="rect">
                <a:avLst/>
              </a:prstGeom>
              <a:blipFill>
                <a:blip r:embed="rId9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/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3E607AA-0911-49F8-B7AA-C1764C2E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1" y="4123254"/>
                <a:ext cx="4208693" cy="704295"/>
              </a:xfrm>
              <a:prstGeom prst="rect">
                <a:avLst/>
              </a:prstGeom>
              <a:blipFill>
                <a:blip r:embed="rId10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/>
              <p:nvPr/>
            </p:nvSpPr>
            <p:spPr>
              <a:xfrm>
                <a:off x="4828770" y="5012159"/>
                <a:ext cx="4208693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EE0A3E4E-FECA-4C17-AA2D-97C970EF3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70" y="5012159"/>
                <a:ext cx="4208693" cy="703398"/>
              </a:xfrm>
              <a:prstGeom prst="rect">
                <a:avLst/>
              </a:prstGeom>
              <a:blipFill>
                <a:blip r:embed="rId11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/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800" dirty="0" smtClean="0">
                        <a:solidFill>
                          <a:srgbClr val="00B050"/>
                        </a:solidFill>
                      </a:rPr>
                      <m:t>…… </m:t>
                    </m:r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……</a:t>
                </a: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5E51DDBD-2A2E-4100-A832-5CB7E99F0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769" y="5950509"/>
                <a:ext cx="4208693" cy="704295"/>
              </a:xfrm>
              <a:prstGeom prst="rect">
                <a:avLst/>
              </a:prstGeom>
              <a:blipFill>
                <a:blip r:embed="rId1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38C80FA9-5DB5-4A70-86C9-9333168A5821}"/>
              </a:ext>
            </a:extLst>
          </p:cNvPr>
          <p:cNvSpPr txBox="1"/>
          <p:nvPr/>
        </p:nvSpPr>
        <p:spPr>
          <a:xfrm>
            <a:off x="5919537" y="226981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7FB5BBC-A2F0-4059-8642-774EA73DFD9A}"/>
              </a:ext>
            </a:extLst>
          </p:cNvPr>
          <p:cNvSpPr txBox="1"/>
          <p:nvPr/>
        </p:nvSpPr>
        <p:spPr>
          <a:xfrm>
            <a:off x="7611979" y="228803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91E384-2010-4B22-9E5B-0D0558A93C3E}"/>
              </a:ext>
            </a:extLst>
          </p:cNvPr>
          <p:cNvSpPr txBox="1"/>
          <p:nvPr/>
        </p:nvSpPr>
        <p:spPr>
          <a:xfrm>
            <a:off x="5862585" y="322036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08A840A-EF25-4383-8A7F-A3CD02922768}"/>
              </a:ext>
            </a:extLst>
          </p:cNvPr>
          <p:cNvSpPr txBox="1"/>
          <p:nvPr/>
        </p:nvSpPr>
        <p:spPr>
          <a:xfrm>
            <a:off x="7555027" y="323858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C6FE25F-6005-42B9-8767-826E1F26384D}"/>
              </a:ext>
            </a:extLst>
          </p:cNvPr>
          <p:cNvSpPr txBox="1"/>
          <p:nvPr/>
        </p:nvSpPr>
        <p:spPr>
          <a:xfrm>
            <a:off x="5862585" y="409589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2A3CC9-E396-4A75-A780-D79E2D21B674}"/>
              </a:ext>
            </a:extLst>
          </p:cNvPr>
          <p:cNvSpPr txBox="1"/>
          <p:nvPr/>
        </p:nvSpPr>
        <p:spPr>
          <a:xfrm>
            <a:off x="7555027" y="41141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A8B84D-0834-448D-810B-6937D09C81A1}"/>
              </a:ext>
            </a:extLst>
          </p:cNvPr>
          <p:cNvSpPr txBox="1"/>
          <p:nvPr/>
        </p:nvSpPr>
        <p:spPr>
          <a:xfrm>
            <a:off x="5858575" y="49820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A57723-8E58-4992-A340-3A42E79C1D28}"/>
              </a:ext>
            </a:extLst>
          </p:cNvPr>
          <p:cNvSpPr txBox="1"/>
          <p:nvPr/>
        </p:nvSpPr>
        <p:spPr>
          <a:xfrm>
            <a:off x="7551017" y="500031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5A05DE7-E6A0-4A45-81DE-00972E3865F5}"/>
              </a:ext>
            </a:extLst>
          </p:cNvPr>
          <p:cNvSpPr txBox="1"/>
          <p:nvPr/>
        </p:nvSpPr>
        <p:spPr>
          <a:xfrm>
            <a:off x="5858575" y="59298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43CB825-7885-4B95-9AC9-EBB23682F0D9}"/>
              </a:ext>
            </a:extLst>
          </p:cNvPr>
          <p:cNvSpPr txBox="1"/>
          <p:nvPr/>
        </p:nvSpPr>
        <p:spPr>
          <a:xfrm>
            <a:off x="7551017" y="59480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23AFBD-8CCD-4533-8A06-C2C19377CA39}"/>
                  </a:ext>
                </a:extLst>
              </p:cNvPr>
              <p:cNvSpPr/>
              <p:nvPr/>
            </p:nvSpPr>
            <p:spPr>
              <a:xfrm>
                <a:off x="3276337" y="313571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23AFBD-8CCD-4533-8A06-C2C19377C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37" y="313571"/>
                <a:ext cx="433132" cy="485774"/>
              </a:xfrm>
              <a:prstGeom prst="rect">
                <a:avLst/>
              </a:prstGeom>
              <a:blipFill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AAC851-A835-45C9-8C80-9F53380A618D}"/>
                  </a:ext>
                </a:extLst>
              </p:cNvPr>
              <p:cNvSpPr/>
              <p:nvPr/>
            </p:nvSpPr>
            <p:spPr>
              <a:xfrm>
                <a:off x="6013358" y="313571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AAC851-A835-45C9-8C80-9F53380A6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358" y="313571"/>
                <a:ext cx="433132" cy="485774"/>
              </a:xfrm>
              <a:prstGeom prst="rect">
                <a:avLst/>
              </a:prstGeom>
              <a:blipFill>
                <a:blip r:embed="rId1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350C01-ECD4-41DD-966C-3BB9DDB57F5D}"/>
                  </a:ext>
                </a:extLst>
              </p:cNvPr>
              <p:cNvSpPr/>
              <p:nvPr/>
            </p:nvSpPr>
            <p:spPr>
              <a:xfrm>
                <a:off x="5258807" y="328388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350C01-ECD4-41DD-966C-3BB9DDB57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07" y="328388"/>
                <a:ext cx="433132" cy="485774"/>
              </a:xfrm>
              <a:prstGeom prst="rect">
                <a:avLst/>
              </a:prstGeom>
              <a:blipFill>
                <a:blip r:embed="rId1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51E09B-DCA2-4025-B6A7-30526B859AB7}"/>
                  </a:ext>
                </a:extLst>
              </p:cNvPr>
              <p:cNvSpPr/>
              <p:nvPr/>
            </p:nvSpPr>
            <p:spPr>
              <a:xfrm>
                <a:off x="8441301" y="324177"/>
                <a:ext cx="433132" cy="4846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751E09B-DCA2-4025-B6A7-30526B859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301" y="324177"/>
                <a:ext cx="433132" cy="484620"/>
              </a:xfrm>
              <a:prstGeom prst="rect">
                <a:avLst/>
              </a:prstGeom>
              <a:blipFill>
                <a:blip r:embed="rId1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9DD20C-FDF5-4885-94BC-E10C64E23CB5}"/>
                  </a:ext>
                </a:extLst>
              </p:cNvPr>
              <p:cNvSpPr/>
              <p:nvPr/>
            </p:nvSpPr>
            <p:spPr>
              <a:xfrm>
                <a:off x="6587702" y="305813"/>
                <a:ext cx="433132" cy="48577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fr-F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D9DD20C-FDF5-4885-94BC-E10C64E23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702" y="305813"/>
                <a:ext cx="433132" cy="485774"/>
              </a:xfrm>
              <a:prstGeom prst="rect">
                <a:avLst/>
              </a:prstGeom>
              <a:blipFill>
                <a:blip r:embed="rId18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04F0558-F50C-426A-BC06-B57B8A33BBDF}"/>
              </a:ext>
            </a:extLst>
          </p:cNvPr>
          <p:cNvCxnSpPr>
            <a:cxnSpLocks/>
          </p:cNvCxnSpPr>
          <p:nvPr/>
        </p:nvCxnSpPr>
        <p:spPr>
          <a:xfrm>
            <a:off x="6229924" y="842308"/>
            <a:ext cx="7895" cy="393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F541845-A8AE-491A-A99B-8304715FCACE}"/>
              </a:ext>
            </a:extLst>
          </p:cNvPr>
          <p:cNvCxnSpPr>
            <a:cxnSpLocks/>
          </p:cNvCxnSpPr>
          <p:nvPr/>
        </p:nvCxnSpPr>
        <p:spPr>
          <a:xfrm>
            <a:off x="3471400" y="842753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45A99A3-7BC2-4D8A-ACEA-4F0864804081}"/>
              </a:ext>
            </a:extLst>
          </p:cNvPr>
          <p:cNvCxnSpPr>
            <a:cxnSpLocks/>
          </p:cNvCxnSpPr>
          <p:nvPr/>
        </p:nvCxnSpPr>
        <p:spPr>
          <a:xfrm>
            <a:off x="5489994" y="834867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85EF576-A261-40BA-ABE3-0D1AE2AFFB1D}"/>
              </a:ext>
            </a:extLst>
          </p:cNvPr>
          <p:cNvCxnSpPr>
            <a:cxnSpLocks/>
          </p:cNvCxnSpPr>
          <p:nvPr/>
        </p:nvCxnSpPr>
        <p:spPr>
          <a:xfrm>
            <a:off x="6792052" y="842753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C8595A6-A45C-4372-B126-19B1837B311D}"/>
              </a:ext>
            </a:extLst>
          </p:cNvPr>
          <p:cNvCxnSpPr>
            <a:cxnSpLocks/>
          </p:cNvCxnSpPr>
          <p:nvPr/>
        </p:nvCxnSpPr>
        <p:spPr>
          <a:xfrm>
            <a:off x="8633434" y="863718"/>
            <a:ext cx="24433" cy="39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66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4BF4EE59-B26D-4EC4-9433-BC9E4C94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29F17EFB-D03F-494A-804B-F6AF664C3A1E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DC237848-780E-4243-8A07-9F0C4B5E4BD9}"/>
              </a:ext>
            </a:extLst>
          </p:cNvPr>
          <p:cNvSpPr txBox="1"/>
          <p:nvPr/>
        </p:nvSpPr>
        <p:spPr>
          <a:xfrm>
            <a:off x="2486" y="516300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960C302-F955-42E1-9FD1-81621364B6C5}"/>
              </a:ext>
            </a:extLst>
          </p:cNvPr>
          <p:cNvSpPr txBox="1"/>
          <p:nvPr/>
        </p:nvSpPr>
        <p:spPr>
          <a:xfrm>
            <a:off x="1890758" y="63547"/>
            <a:ext cx="70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d’une fraction décimale à un nombre décimal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9103F8-0C17-4D58-A6B5-3952455A53B2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8A0B0E5-A609-48CA-834D-02C822D9C0C9}"/>
                  </a:ext>
                </a:extLst>
              </p:cNvPr>
              <p:cNvSpPr txBox="1"/>
              <p:nvPr/>
            </p:nvSpPr>
            <p:spPr>
              <a:xfrm>
                <a:off x="122566" y="1598087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2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8A0B0E5-A609-48CA-834D-02C822D9C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6" y="1598087"/>
                <a:ext cx="2671471" cy="704295"/>
              </a:xfrm>
              <a:prstGeom prst="rect">
                <a:avLst/>
              </a:prstGeom>
              <a:blipFill>
                <a:blip r:embed="rId3"/>
                <a:stretch>
                  <a:fillRect l="-4566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6E2E240-E847-495F-9150-2B712F61699F}"/>
                  </a:ext>
                </a:extLst>
              </p:cNvPr>
              <p:cNvSpPr txBox="1"/>
              <p:nvPr/>
            </p:nvSpPr>
            <p:spPr>
              <a:xfrm>
                <a:off x="66570" y="2424841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4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6E2E240-E847-495F-9150-2B712F616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" y="2424841"/>
                <a:ext cx="2671471" cy="704295"/>
              </a:xfrm>
              <a:prstGeom prst="rect">
                <a:avLst/>
              </a:prstGeom>
              <a:blipFill>
                <a:blip r:embed="rId4"/>
                <a:stretch>
                  <a:fillRect l="-4795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8CF6274-8C09-447F-BDA7-A3239F3A929F}"/>
                  </a:ext>
                </a:extLst>
              </p:cNvPr>
              <p:cNvSpPr txBox="1"/>
              <p:nvPr/>
            </p:nvSpPr>
            <p:spPr>
              <a:xfrm>
                <a:off x="67693" y="3312807"/>
                <a:ext cx="267147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3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8CF6274-8C09-447F-BDA7-A3239F3A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" y="3312807"/>
                <a:ext cx="2671471" cy="710451"/>
              </a:xfrm>
              <a:prstGeom prst="rect">
                <a:avLst/>
              </a:prstGeom>
              <a:blipFill>
                <a:blip r:embed="rId5"/>
                <a:stretch>
                  <a:fillRect l="-4566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B30CC48-E221-4DF9-87A7-5D1F63D93DC5}"/>
                  </a:ext>
                </a:extLst>
              </p:cNvPr>
              <p:cNvSpPr txBox="1"/>
              <p:nvPr/>
            </p:nvSpPr>
            <p:spPr>
              <a:xfrm>
                <a:off x="2619083" y="1532528"/>
                <a:ext cx="267147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1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B30CC48-E221-4DF9-87A7-5D1F63D9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83" y="1532528"/>
                <a:ext cx="2671471" cy="701859"/>
              </a:xfrm>
              <a:prstGeom prst="rect">
                <a:avLst/>
              </a:prstGeom>
              <a:blipFill>
                <a:blip r:embed="rId6"/>
                <a:stretch>
                  <a:fillRect l="-4795" b="-10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28C43F2-AB73-47F6-B7DF-2FFADC2314E2}"/>
                  </a:ext>
                </a:extLst>
              </p:cNvPr>
              <p:cNvSpPr txBox="1"/>
              <p:nvPr/>
            </p:nvSpPr>
            <p:spPr>
              <a:xfrm>
                <a:off x="2563087" y="2359282"/>
                <a:ext cx="2671471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5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328C43F2-AB73-47F6-B7DF-2FFADC231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87" y="2359282"/>
                <a:ext cx="2671471" cy="703398"/>
              </a:xfrm>
              <a:prstGeom prst="rect">
                <a:avLst/>
              </a:prstGeom>
              <a:blipFill>
                <a:blip r:embed="rId7"/>
                <a:stretch>
                  <a:fillRect l="-4556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A531E0-2BD6-40C1-8C90-6EBD67448A44}"/>
                  </a:ext>
                </a:extLst>
              </p:cNvPr>
              <p:cNvSpPr txBox="1"/>
              <p:nvPr/>
            </p:nvSpPr>
            <p:spPr>
              <a:xfrm>
                <a:off x="2564210" y="3247248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2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A531E0-2BD6-40C1-8C90-6EBD67448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10" y="3247248"/>
                <a:ext cx="2671471" cy="704295"/>
              </a:xfrm>
              <a:prstGeom prst="rect">
                <a:avLst/>
              </a:prstGeom>
              <a:blipFill>
                <a:blip r:embed="rId8"/>
                <a:stretch>
                  <a:fillRect l="-4795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91E6CB2-4EDE-48B6-987C-2FA24BB83509}"/>
                  </a:ext>
                </a:extLst>
              </p:cNvPr>
              <p:cNvSpPr txBox="1"/>
              <p:nvPr/>
            </p:nvSpPr>
            <p:spPr>
              <a:xfrm>
                <a:off x="6405959" y="1578105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91E6CB2-4EDE-48B6-987C-2FA24BB8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59" y="1578105"/>
                <a:ext cx="2671471" cy="7042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Shape 2">
            <a:extLst>
              <a:ext uri="{FF2B5EF4-FFF2-40B4-BE49-F238E27FC236}">
                <a16:creationId xmlns:a16="http://schemas.microsoft.com/office/drawing/2014/main" id="{876E4941-B912-43BD-948D-C1CDE8BD1EF6}"/>
              </a:ext>
            </a:extLst>
          </p:cNvPr>
          <p:cNvSpPr txBox="1"/>
          <p:nvPr/>
        </p:nvSpPr>
        <p:spPr>
          <a:xfrm>
            <a:off x="5526921" y="1673393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F606039-080E-454F-9F9D-CEA0946C8B82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AC5033E-9896-4DCF-B138-3E5B2A3644D6}"/>
              </a:ext>
            </a:extLst>
          </p:cNvPr>
          <p:cNvCxnSpPr/>
          <p:nvPr/>
        </p:nvCxnSpPr>
        <p:spPr>
          <a:xfrm>
            <a:off x="5012357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4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34B08D48-D782-40F1-B9F2-5BADF0F1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Shape 1">
            <a:extLst>
              <a:ext uri="{FF2B5EF4-FFF2-40B4-BE49-F238E27FC236}">
                <a16:creationId xmlns:a16="http://schemas.microsoft.com/office/drawing/2014/main" id="{4A0816A1-6E4F-440C-8AD3-A84C16CF1842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9C79624B-1F80-4370-BBC2-292746673747}"/>
              </a:ext>
            </a:extLst>
          </p:cNvPr>
          <p:cNvSpPr txBox="1"/>
          <p:nvPr/>
        </p:nvSpPr>
        <p:spPr>
          <a:xfrm>
            <a:off x="2486" y="487541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81028A-5029-40BF-9C4E-C6FE3F69CCE2}"/>
              </a:ext>
            </a:extLst>
          </p:cNvPr>
          <p:cNvSpPr txBox="1"/>
          <p:nvPr/>
        </p:nvSpPr>
        <p:spPr>
          <a:xfrm>
            <a:off x="1890758" y="63547"/>
            <a:ext cx="70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d’une fraction décimale à un nombre décimal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BCB4F-A561-4861-9583-811D44578479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D953DCF-119B-4575-A930-2BBA2085CB3F}"/>
                  </a:ext>
                </a:extLst>
              </p:cNvPr>
              <p:cNvSpPr txBox="1"/>
              <p:nvPr/>
            </p:nvSpPr>
            <p:spPr>
              <a:xfrm>
                <a:off x="122566" y="1598087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2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D953DCF-119B-4575-A930-2BBA2085C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6" y="1598087"/>
                <a:ext cx="2671471" cy="704295"/>
              </a:xfrm>
              <a:prstGeom prst="rect">
                <a:avLst/>
              </a:prstGeom>
              <a:blipFill>
                <a:blip r:embed="rId3"/>
                <a:stretch>
                  <a:fillRect l="-4566" b="-112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44DCBF-5043-4A0C-81B3-BFCE8571A2D1}"/>
                  </a:ext>
                </a:extLst>
              </p:cNvPr>
              <p:cNvSpPr txBox="1"/>
              <p:nvPr/>
            </p:nvSpPr>
            <p:spPr>
              <a:xfrm>
                <a:off x="66570" y="2424841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4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444DCBF-5043-4A0C-81B3-BFCE8571A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" y="2424841"/>
                <a:ext cx="2671471" cy="704295"/>
              </a:xfrm>
              <a:prstGeom prst="rect">
                <a:avLst/>
              </a:prstGeom>
              <a:blipFill>
                <a:blip r:embed="rId4"/>
                <a:stretch>
                  <a:fillRect l="-4795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9491783-E280-469B-A957-069C2D2B126C}"/>
                  </a:ext>
                </a:extLst>
              </p:cNvPr>
              <p:cNvSpPr txBox="1"/>
              <p:nvPr/>
            </p:nvSpPr>
            <p:spPr>
              <a:xfrm>
                <a:off x="67693" y="3312807"/>
                <a:ext cx="2671471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3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9491783-E280-469B-A957-069C2D2B1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3" y="3312807"/>
                <a:ext cx="2671471" cy="710451"/>
              </a:xfrm>
              <a:prstGeom prst="rect">
                <a:avLst/>
              </a:prstGeom>
              <a:blipFill>
                <a:blip r:embed="rId5"/>
                <a:stretch>
                  <a:fillRect l="-4566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B642C65-67D6-42E4-9443-4DC267BA9846}"/>
                  </a:ext>
                </a:extLst>
              </p:cNvPr>
              <p:cNvSpPr txBox="1"/>
              <p:nvPr/>
            </p:nvSpPr>
            <p:spPr>
              <a:xfrm>
                <a:off x="2619083" y="1532528"/>
                <a:ext cx="267147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1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B642C65-67D6-42E4-9443-4DC267BA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83" y="1532528"/>
                <a:ext cx="2671471" cy="701859"/>
              </a:xfrm>
              <a:prstGeom prst="rect">
                <a:avLst/>
              </a:prstGeom>
              <a:blipFill>
                <a:blip r:embed="rId6"/>
                <a:stretch>
                  <a:fillRect l="-4795" b="-10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3B121E9-FB3F-4B0C-ACE4-C27D7303715B}"/>
                  </a:ext>
                </a:extLst>
              </p:cNvPr>
              <p:cNvSpPr txBox="1"/>
              <p:nvPr/>
            </p:nvSpPr>
            <p:spPr>
              <a:xfrm>
                <a:off x="2563087" y="2359282"/>
                <a:ext cx="2671471" cy="703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5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3B121E9-FB3F-4B0C-ACE4-C27D7303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87" y="2359282"/>
                <a:ext cx="2671471" cy="703398"/>
              </a:xfrm>
              <a:prstGeom prst="rect">
                <a:avLst/>
              </a:prstGeom>
              <a:blipFill>
                <a:blip r:embed="rId7"/>
                <a:stretch>
                  <a:fillRect l="-4556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2E08348-DFB2-47E4-81BF-9CF225E3986E}"/>
                  </a:ext>
                </a:extLst>
              </p:cNvPr>
              <p:cNvSpPr txBox="1"/>
              <p:nvPr/>
            </p:nvSpPr>
            <p:spPr>
              <a:xfrm>
                <a:off x="2564210" y="3247248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rgbClr val="00B050"/>
                    </a:solidFill>
                  </a:rPr>
                  <a:t>2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rgbClr val="00B050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rgbClr val="00B050"/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2E08348-DFB2-47E4-81BF-9CF225E3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10" y="3247248"/>
                <a:ext cx="2671471" cy="704295"/>
              </a:xfrm>
              <a:prstGeom prst="rect">
                <a:avLst/>
              </a:prstGeom>
              <a:blipFill>
                <a:blip r:embed="rId8"/>
                <a:stretch>
                  <a:fillRect l="-4795" b="-121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FE40C11-C1D6-4A95-8F3B-40E9C247D171}"/>
                  </a:ext>
                </a:extLst>
              </p:cNvPr>
              <p:cNvSpPr txBox="1"/>
              <p:nvPr/>
            </p:nvSpPr>
            <p:spPr>
              <a:xfrm>
                <a:off x="6405959" y="1578105"/>
                <a:ext cx="26714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FE40C11-C1D6-4A95-8F3B-40E9C247D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59" y="1578105"/>
                <a:ext cx="2671471" cy="7042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Shape 2">
            <a:extLst>
              <a:ext uri="{FF2B5EF4-FFF2-40B4-BE49-F238E27FC236}">
                <a16:creationId xmlns:a16="http://schemas.microsoft.com/office/drawing/2014/main" id="{1E7E47FA-5156-4F91-AF34-D4F3D14BBB2A}"/>
              </a:ext>
            </a:extLst>
          </p:cNvPr>
          <p:cNvSpPr txBox="1"/>
          <p:nvPr/>
        </p:nvSpPr>
        <p:spPr>
          <a:xfrm>
            <a:off x="5526921" y="1673393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CD18C15-8B45-4617-8F78-9EA24D42E292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D76D652-A03C-46A2-A4DB-609DC12BDD52}"/>
              </a:ext>
            </a:extLst>
          </p:cNvPr>
          <p:cNvCxnSpPr/>
          <p:nvPr/>
        </p:nvCxnSpPr>
        <p:spPr>
          <a:xfrm>
            <a:off x="5012357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86489B8-F5DB-4F41-A7CC-C1B98118F49E}"/>
              </a:ext>
            </a:extLst>
          </p:cNvPr>
          <p:cNvSpPr txBox="1"/>
          <p:nvPr/>
        </p:nvSpPr>
        <p:spPr>
          <a:xfrm>
            <a:off x="1507036" y="1598087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2,6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E79BAA9-D20C-444C-A963-2C670DBF7BBF}"/>
              </a:ext>
            </a:extLst>
          </p:cNvPr>
          <p:cNvSpPr txBox="1"/>
          <p:nvPr/>
        </p:nvSpPr>
        <p:spPr>
          <a:xfrm>
            <a:off x="1451637" y="2359282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4,2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168ADB-78A0-49F1-B9AD-DAF0F8EE72E6}"/>
              </a:ext>
            </a:extLst>
          </p:cNvPr>
          <p:cNvSpPr txBox="1"/>
          <p:nvPr/>
        </p:nvSpPr>
        <p:spPr>
          <a:xfrm>
            <a:off x="1421134" y="3307007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3,5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B0DA2A2-4EFB-435A-8930-293FBB57A14E}"/>
              </a:ext>
            </a:extLst>
          </p:cNvPr>
          <p:cNvSpPr txBox="1"/>
          <p:nvPr/>
        </p:nvSpPr>
        <p:spPr>
          <a:xfrm>
            <a:off x="3967093" y="1493602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1,7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99512D-6EF6-49DE-9831-7AD5C9E14713}"/>
              </a:ext>
            </a:extLst>
          </p:cNvPr>
          <p:cNvSpPr txBox="1"/>
          <p:nvPr/>
        </p:nvSpPr>
        <p:spPr>
          <a:xfrm>
            <a:off x="3954818" y="2333663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5,1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706CB9-6631-467E-87A6-8C1F79BD6F0C}"/>
              </a:ext>
            </a:extLst>
          </p:cNvPr>
          <p:cNvSpPr txBox="1"/>
          <p:nvPr/>
        </p:nvSpPr>
        <p:spPr>
          <a:xfrm>
            <a:off x="3898822" y="3243840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2,8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D88CB39-3CD9-4AA0-9610-08E4CFC92052}"/>
              </a:ext>
            </a:extLst>
          </p:cNvPr>
          <p:cNvSpPr txBox="1"/>
          <p:nvPr/>
        </p:nvSpPr>
        <p:spPr>
          <a:xfrm>
            <a:off x="7258258" y="1578105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0,9</a:t>
            </a:r>
          </a:p>
        </p:txBody>
      </p:sp>
    </p:spTree>
    <p:extLst>
      <p:ext uri="{BB962C8B-B14F-4D97-AF65-F5344CB8AC3E}">
        <p14:creationId xmlns:p14="http://schemas.microsoft.com/office/powerpoint/2010/main" val="110131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40E73D0-0DAF-4105-B137-0CB499C4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Shape 2">
            <a:extLst>
              <a:ext uri="{FF2B5EF4-FFF2-40B4-BE49-F238E27FC236}">
                <a16:creationId xmlns:a16="http://schemas.microsoft.com/office/drawing/2014/main" id="{2D6C7BB1-447A-4148-8EFB-DF47840FD739}"/>
              </a:ext>
            </a:extLst>
          </p:cNvPr>
          <p:cNvSpPr txBox="1"/>
          <p:nvPr/>
        </p:nvSpPr>
        <p:spPr>
          <a:xfrm>
            <a:off x="2486" y="516300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1890758" y="63547"/>
            <a:ext cx="70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d’une fraction décimale à un nombre décimal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B968C-0CD1-4BC5-83F5-0FC162EC091C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8511F1C-6649-4055-93C7-03CDDB9BF147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A7BCD38-3E69-4A6D-A7A9-6B1172CEDC46}"/>
              </a:ext>
            </a:extLst>
          </p:cNvPr>
          <p:cNvCxnSpPr/>
          <p:nvPr/>
        </p:nvCxnSpPr>
        <p:spPr>
          <a:xfrm>
            <a:off x="5532781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/>
              <p:nvPr/>
            </p:nvSpPr>
            <p:spPr>
              <a:xfrm>
                <a:off x="191248" y="1532528"/>
                <a:ext cx="1769960" cy="248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…..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8" y="1532528"/>
                <a:ext cx="1769960" cy="2487476"/>
              </a:xfrm>
              <a:prstGeom prst="rect">
                <a:avLst/>
              </a:prstGeom>
              <a:blipFill>
                <a:blip r:embed="rId4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/>
              <p:nvPr/>
            </p:nvSpPr>
            <p:spPr>
              <a:xfrm>
                <a:off x="6487969" y="1216995"/>
                <a:ext cx="1769960" cy="291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786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…..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140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276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69" y="1216995"/>
                <a:ext cx="1769960" cy="2919261"/>
              </a:xfrm>
              <a:prstGeom prst="rect">
                <a:avLst/>
              </a:prstGeom>
              <a:blipFill>
                <a:blip r:embed="rId5"/>
                <a:stretch>
                  <a:fillRect b="-16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/>
              <p:nvPr/>
            </p:nvSpPr>
            <p:spPr>
              <a:xfrm>
                <a:off x="3074323" y="1200114"/>
                <a:ext cx="1769960" cy="291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…..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28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3" y="1200114"/>
                <a:ext cx="1769960" cy="2919261"/>
              </a:xfrm>
              <a:prstGeom prst="rect">
                <a:avLst/>
              </a:prstGeom>
              <a:blipFill>
                <a:blip r:embed="rId6"/>
                <a:stretch>
                  <a:fillRect b="-18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13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63E29BE-3435-44B0-95D7-C62E578F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TextShape 1">
            <a:extLst>
              <a:ext uri="{FF2B5EF4-FFF2-40B4-BE49-F238E27FC236}">
                <a16:creationId xmlns:a16="http://schemas.microsoft.com/office/drawing/2014/main" id="{1EA932D3-A9A2-4F42-B653-65F99F5F1AA0}"/>
              </a:ext>
            </a:extLst>
          </p:cNvPr>
          <p:cNvSpPr txBox="1"/>
          <p:nvPr/>
        </p:nvSpPr>
        <p:spPr>
          <a:xfrm>
            <a:off x="1" y="-22134"/>
            <a:ext cx="802796" cy="5030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CM1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Shape 2">
            <a:extLst>
              <a:ext uri="{FF2B5EF4-FFF2-40B4-BE49-F238E27FC236}">
                <a16:creationId xmlns:a16="http://schemas.microsoft.com/office/drawing/2014/main" id="{2D6C7BB1-447A-4148-8EFB-DF47840FD739}"/>
              </a:ext>
            </a:extLst>
          </p:cNvPr>
          <p:cNvSpPr txBox="1"/>
          <p:nvPr/>
        </p:nvSpPr>
        <p:spPr>
          <a:xfrm>
            <a:off x="2486" y="516300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F28FDC-70C2-4CA6-B761-46A18802BC78}"/>
              </a:ext>
            </a:extLst>
          </p:cNvPr>
          <p:cNvSpPr txBox="1"/>
          <p:nvPr/>
        </p:nvSpPr>
        <p:spPr>
          <a:xfrm>
            <a:off x="1890758" y="63547"/>
            <a:ext cx="7092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</a:rPr>
              <a:t>Aide le juge à passer d’une fraction décimale à un nombre décimal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C7B968C-0CD1-4BC5-83F5-0FC162EC091C}"/>
              </a:ext>
            </a:extLst>
          </p:cNvPr>
          <p:cNvSpPr txBox="1"/>
          <p:nvPr/>
        </p:nvSpPr>
        <p:spPr>
          <a:xfrm>
            <a:off x="66570" y="1066772"/>
            <a:ext cx="176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Complète :</a:t>
            </a:r>
          </a:p>
          <a:p>
            <a:r>
              <a:rPr lang="fr-FR" sz="28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8511F1C-6649-4055-93C7-03CDDB9BF147}"/>
              </a:ext>
            </a:extLst>
          </p:cNvPr>
          <p:cNvCxnSpPr/>
          <p:nvPr/>
        </p:nvCxnSpPr>
        <p:spPr>
          <a:xfrm>
            <a:off x="2477064" y="1547521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A7BCD38-3E69-4A6D-A7A9-6B1172CEDC46}"/>
              </a:ext>
            </a:extLst>
          </p:cNvPr>
          <p:cNvCxnSpPr/>
          <p:nvPr/>
        </p:nvCxnSpPr>
        <p:spPr>
          <a:xfrm>
            <a:off x="5532781" y="1586264"/>
            <a:ext cx="0" cy="245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/>
              <p:nvPr/>
            </p:nvSpPr>
            <p:spPr>
              <a:xfrm>
                <a:off x="191248" y="1532528"/>
                <a:ext cx="1769960" cy="2487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…..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4C3A716-CD5B-4ABD-8A19-6E39719C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48" y="1532528"/>
                <a:ext cx="1769960" cy="2487476"/>
              </a:xfrm>
              <a:prstGeom prst="rect">
                <a:avLst/>
              </a:prstGeom>
              <a:blipFill>
                <a:blip r:embed="rId4"/>
                <a:stretch>
                  <a:fillRect b="-2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/>
              <p:nvPr/>
            </p:nvSpPr>
            <p:spPr>
              <a:xfrm>
                <a:off x="6487969" y="1216995"/>
                <a:ext cx="1769960" cy="291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786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…..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140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276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57FB55-1D27-4D44-9586-2A56B6C2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969" y="1216995"/>
                <a:ext cx="1769960" cy="2919261"/>
              </a:xfrm>
              <a:prstGeom prst="rect">
                <a:avLst/>
              </a:prstGeom>
              <a:blipFill>
                <a:blip r:embed="rId5"/>
                <a:stretch>
                  <a:fillRect b="-16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/>
              <p:nvPr/>
            </p:nvSpPr>
            <p:spPr>
              <a:xfrm>
                <a:off x="3074323" y="1200114"/>
                <a:ext cx="1769960" cy="291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sz="28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…..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:r>
                  <a:rPr lang="fr-FR" sz="28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  <a:p>
                <a:endParaRPr lang="fr-FR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28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B050"/>
                    </a:solidFill>
                  </a:rPr>
                  <a:t> = ……</a:t>
                </a: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F0ACCF8-E288-4CA2-862C-9FDD1DDB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23" y="1200114"/>
                <a:ext cx="1769960" cy="2919261"/>
              </a:xfrm>
              <a:prstGeom prst="rect">
                <a:avLst/>
              </a:prstGeom>
              <a:blipFill>
                <a:blip r:embed="rId6"/>
                <a:stretch>
                  <a:fillRect b="-18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E5D101B4-EED0-4CBB-990C-35665B3FDC53}"/>
              </a:ext>
            </a:extLst>
          </p:cNvPr>
          <p:cNvSpPr txBox="1"/>
          <p:nvPr/>
        </p:nvSpPr>
        <p:spPr>
          <a:xfrm>
            <a:off x="885435" y="1532528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4,1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5334E6-A61F-4040-94E3-29E982EEA6F6}"/>
              </a:ext>
            </a:extLst>
          </p:cNvPr>
          <p:cNvSpPr txBox="1"/>
          <p:nvPr/>
        </p:nvSpPr>
        <p:spPr>
          <a:xfrm>
            <a:off x="844792" y="2384237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1,5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01EBA3-ABE6-43AC-AEDA-72AFC563AED6}"/>
              </a:ext>
            </a:extLst>
          </p:cNvPr>
          <p:cNvSpPr txBox="1"/>
          <p:nvPr/>
        </p:nvSpPr>
        <p:spPr>
          <a:xfrm>
            <a:off x="915350" y="3298013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3,7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31347ED-8CEF-4FB2-914A-C032FAB57286}"/>
              </a:ext>
            </a:extLst>
          </p:cNvPr>
          <p:cNvSpPr txBox="1"/>
          <p:nvPr/>
        </p:nvSpPr>
        <p:spPr>
          <a:xfrm>
            <a:off x="3684006" y="1599223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5,6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82EEA4-4885-4770-82E6-A35972C50083}"/>
              </a:ext>
            </a:extLst>
          </p:cNvPr>
          <p:cNvSpPr txBox="1"/>
          <p:nvPr/>
        </p:nvSpPr>
        <p:spPr>
          <a:xfrm>
            <a:off x="3735857" y="2483010"/>
            <a:ext cx="17056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1,0 ou 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9C528F-4438-4972-B526-6226C8C7F7CB}"/>
              </a:ext>
            </a:extLst>
          </p:cNvPr>
          <p:cNvSpPr txBox="1"/>
          <p:nvPr/>
        </p:nvSpPr>
        <p:spPr>
          <a:xfrm>
            <a:off x="7467869" y="2535038"/>
            <a:ext cx="17056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rgbClr val="0070C0"/>
                </a:solidFill>
              </a:rPr>
              <a:t>14,0 ou 14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26D449-FEFC-463B-8422-873288081CA3}"/>
              </a:ext>
            </a:extLst>
          </p:cNvPr>
          <p:cNvSpPr txBox="1"/>
          <p:nvPr/>
        </p:nvSpPr>
        <p:spPr>
          <a:xfrm>
            <a:off x="3803308" y="3375264"/>
            <a:ext cx="7697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2,8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C532277-05DA-4A5E-9860-FD84CF4E9B78}"/>
              </a:ext>
            </a:extLst>
          </p:cNvPr>
          <p:cNvSpPr txBox="1"/>
          <p:nvPr/>
        </p:nvSpPr>
        <p:spPr>
          <a:xfrm>
            <a:off x="7368448" y="1613876"/>
            <a:ext cx="11819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78,6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CB1D3D-FCA1-48E1-A795-71B9EA2F1698}"/>
              </a:ext>
            </a:extLst>
          </p:cNvPr>
          <p:cNvSpPr txBox="1"/>
          <p:nvPr/>
        </p:nvSpPr>
        <p:spPr>
          <a:xfrm>
            <a:off x="7390049" y="3363868"/>
            <a:ext cx="11603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27,6</a:t>
            </a:r>
          </a:p>
        </p:txBody>
      </p:sp>
    </p:spTree>
    <p:extLst>
      <p:ext uri="{BB962C8B-B14F-4D97-AF65-F5344CB8AC3E}">
        <p14:creationId xmlns:p14="http://schemas.microsoft.com/office/powerpoint/2010/main" val="158335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69E3DE-3FF7-4595-BB88-AC64AE6D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Shape 2">
            <a:extLst>
              <a:ext uri="{FF2B5EF4-FFF2-40B4-BE49-F238E27FC236}">
                <a16:creationId xmlns:a16="http://schemas.microsoft.com/office/drawing/2014/main" id="{8F3A6F87-28A8-4CC6-BD23-FEFA5FC24961}"/>
              </a:ext>
            </a:extLst>
          </p:cNvPr>
          <p:cNvSpPr txBox="1"/>
          <p:nvPr/>
        </p:nvSpPr>
        <p:spPr>
          <a:xfrm>
            <a:off x="2486" y="19922"/>
            <a:ext cx="800311" cy="50301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CM2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783C8E-4E57-40DE-826E-C2F16B1A5629}"/>
              </a:ext>
            </a:extLst>
          </p:cNvPr>
          <p:cNvSpPr txBox="1"/>
          <p:nvPr/>
        </p:nvSpPr>
        <p:spPr>
          <a:xfrm>
            <a:off x="52061" y="2731951"/>
            <a:ext cx="75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Aide le tailleur à passer d’une fraction décimale à un nombre décimal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71FA979-EFEE-4737-AF57-B6E18F323CB8}"/>
                  </a:ext>
                </a:extLst>
              </p:cNvPr>
              <p:cNvSpPr txBox="1"/>
              <p:nvPr/>
            </p:nvSpPr>
            <p:spPr>
              <a:xfrm>
                <a:off x="189686" y="3240554"/>
                <a:ext cx="3270596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1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71FA979-EFEE-4737-AF57-B6E18F323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86" y="3240554"/>
                <a:ext cx="3270596" cy="710451"/>
              </a:xfrm>
              <a:prstGeom prst="rect">
                <a:avLst/>
              </a:prstGeom>
              <a:blipFill>
                <a:blip r:embed="rId3"/>
                <a:stretch>
                  <a:fillRect l="-3724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255DC3E-42A1-4F7B-B571-322AD836FCE6}"/>
                  </a:ext>
                </a:extLst>
              </p:cNvPr>
              <p:cNvSpPr txBox="1"/>
              <p:nvPr/>
            </p:nvSpPr>
            <p:spPr>
              <a:xfrm>
                <a:off x="4119453" y="3235167"/>
                <a:ext cx="3270596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3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fr-F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m:rPr>
                        <m:nor/>
                      </m:rPr>
                      <a:rPr lang="fr-FR" sz="28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fr-FR" sz="28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fr-FR" sz="28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….…</m:t>
                    </m:r>
                  </m:oMath>
                </a14:m>
                <a:r>
                  <a:rPr lang="fr-FR" sz="28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255DC3E-42A1-4F7B-B571-322AD836F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53" y="3235167"/>
                <a:ext cx="3270596" cy="710451"/>
              </a:xfrm>
              <a:prstGeom prst="rect">
                <a:avLst/>
              </a:prstGeom>
              <a:blipFill>
                <a:blip r:embed="rId4"/>
                <a:stretch>
                  <a:fillRect l="-3918" b="-120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2568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1626</Words>
  <Application>Microsoft Office PowerPoint</Application>
  <PresentationFormat>Affichage à l'écran (4:3)</PresentationFormat>
  <Paragraphs>420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Aurore Caron</dc:creator>
  <cp:lastModifiedBy>CM ferry Stlo</cp:lastModifiedBy>
  <cp:revision>211</cp:revision>
  <dcterms:created xsi:type="dcterms:W3CDTF">2019-07-18T22:01:09Z</dcterms:created>
  <dcterms:modified xsi:type="dcterms:W3CDTF">2021-03-02T07:38:10Z</dcterms:modified>
</cp:coreProperties>
</file>