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1" r:id="rId1"/>
  </p:sldMasterIdLst>
  <p:notesMasterIdLst>
    <p:notesMasterId r:id="rId14"/>
  </p:notesMasterIdLst>
  <p:sldIdLst>
    <p:sldId id="414" r:id="rId2"/>
    <p:sldId id="415" r:id="rId3"/>
    <p:sldId id="416" r:id="rId4"/>
    <p:sldId id="372" r:id="rId5"/>
    <p:sldId id="373" r:id="rId6"/>
    <p:sldId id="508" r:id="rId7"/>
    <p:sldId id="510" r:id="rId8"/>
    <p:sldId id="511" r:id="rId9"/>
    <p:sldId id="512" r:id="rId10"/>
    <p:sldId id="523" r:id="rId11"/>
    <p:sldId id="524" r:id="rId12"/>
    <p:sldId id="525" r:id="rId1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7348" autoAdjust="0"/>
  </p:normalViewPr>
  <p:slideViewPr>
    <p:cSldViewPr snapToGrid="0">
      <p:cViewPr varScale="1">
        <p:scale>
          <a:sx n="56" d="100"/>
          <a:sy n="56" d="100"/>
        </p:scale>
        <p:origin x="111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fr-FR" sz="4400" b="0" strike="noStrike" spc="-1">
                <a:latin typeface="Arial"/>
              </a:rPr>
              <a:t>Cliquez pour déplacer la diapo</a:t>
            </a:r>
          </a:p>
        </p:txBody>
      </p:sp>
      <p:sp>
        <p:nvSpPr>
          <p:cNvPr id="77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fr-FR" sz="2000" b="0" strike="noStrike" spc="-1">
                <a:latin typeface="Arial"/>
              </a:rPr>
              <a:t>Cliquez pour modifier le format des notes</a:t>
            </a:r>
          </a:p>
        </p:txBody>
      </p:sp>
      <p:sp>
        <p:nvSpPr>
          <p:cNvPr id="78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fr-FR" sz="1400" b="0" strike="noStrike" spc="-1">
                <a:latin typeface="Times New Roman"/>
              </a:rPr>
              <a:t>&lt;en-tête&gt;</a:t>
            </a:r>
          </a:p>
        </p:txBody>
      </p:sp>
      <p:sp>
        <p:nvSpPr>
          <p:cNvPr id="79" name="PlaceHolder 4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r"/>
            <a:r>
              <a:rPr lang="fr-FR" sz="1400" b="0" strike="noStrike" spc="-1">
                <a:latin typeface="Times New Roman"/>
              </a:rPr>
              <a:t>&lt;date/heure&gt;</a:t>
            </a:r>
          </a:p>
        </p:txBody>
      </p:sp>
      <p:sp>
        <p:nvSpPr>
          <p:cNvPr id="80" name="PlaceHolder 5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r>
              <a:rPr lang="fr-FR" sz="1400" b="0" strike="noStrike" spc="-1">
                <a:latin typeface="Times New Roman"/>
              </a:rPr>
              <a:t>&lt;pied de page&gt;</a:t>
            </a:r>
          </a:p>
        </p:txBody>
      </p:sp>
      <p:sp>
        <p:nvSpPr>
          <p:cNvPr id="81" name="PlaceHolder 6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pPr algn="r"/>
            <a:fld id="{783772E1-E8D7-42B9-8773-C2A135271C34}" type="slidenum">
              <a:rPr lang="fr-FR" sz="1400" b="0" strike="noStrike" spc="-1">
                <a:latin typeface="Times New Roman"/>
              </a:rPr>
              <a:t>‹N°›</a:t>
            </a:fld>
            <a:endParaRPr lang="fr-FR" sz="14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108075" y="812800"/>
            <a:ext cx="5343525" cy="4008438"/>
          </a:xfrm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CM1                                                                        Fiche 3</a:t>
            </a:r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Les nombres de 100 000 à 999 999</a:t>
            </a:r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1. Je m'entraîne à lire rapidement les nombres avec un adulte.</a:t>
            </a:r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2. Pour chaque nombre des listes a et b, je dis le chiffre des dizaines de mille et le nombre de centaines.</a:t>
            </a:r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3. Pour chaque nombre des listes c et d, je dis le chiffre des centaines de mille et le nombre de milliers.</a:t>
            </a:r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a)  </a:t>
            </a:r>
            <a:r>
              <a:rPr lang="fr-FR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460 875 – 784 605 </a:t>
            </a:r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– 202 789 – </a:t>
            </a:r>
            <a:r>
              <a:rPr lang="fr-FR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160 506 – 656 931 </a:t>
            </a:r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– 173 156</a:t>
            </a:r>
          </a:p>
          <a:p>
            <a:r>
              <a:rPr lang="fr-FR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CM2                                                                        Fiche 3</a:t>
            </a:r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Les nombres de 100 000 à 9 999 999</a:t>
            </a:r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1. Je m'entraîne à lire rapidement les nombres avec un adulte.</a:t>
            </a:r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2. Pour chaque nombre des listes a et b, je dis le chiffre des dizaines de mille et le nombre de centaines.</a:t>
            </a:r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3. Pour chaque nombre des listes c et d, je dis le chiffre des centaines de mille et le nombre de milliers.</a:t>
            </a:r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a)  </a:t>
            </a:r>
            <a:r>
              <a:rPr lang="fr-FR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5 460 875 – 784 023 – 4 232 789 </a:t>
            </a:r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– 160 506 – 656 931 </a:t>
            </a:r>
            <a:r>
              <a:rPr lang="fr-FR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– 7 273 156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1D0DCB-53C1-4A2F-81CE-DB3D6756AA75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0858770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108075" y="812800"/>
            <a:ext cx="5343525" cy="4008438"/>
          </a:xfrm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CM1                                                                        Fiche 3</a:t>
            </a:r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algn="ctr"/>
            <a:r>
              <a:rPr lang="fr-FR" sz="1800" b="1" kern="15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Mangal" panose="02040503050203030202" pitchFamily="18" charset="0"/>
              </a:rPr>
              <a:t>Les nombres de 100 000 à 999 999</a:t>
            </a:r>
            <a:endParaRPr lang="fr-FR" sz="1800" kern="150" dirty="0">
              <a:effectLst/>
              <a:latin typeface="Liberation Serif"/>
              <a:ea typeface="SimSun" panose="02010600030101010101" pitchFamily="2" charset="-122"/>
              <a:cs typeface="Mangal" panose="02040503050203030202" pitchFamily="18" charset="0"/>
            </a:endParaRPr>
          </a:p>
          <a:p>
            <a:pPr algn="just"/>
            <a:r>
              <a:rPr lang="fr-FR" sz="1800" i="1" kern="15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Mangal" panose="02040503050203030202" pitchFamily="18" charset="0"/>
              </a:rPr>
              <a:t>1. Je m'entraîne à lire rapidement les nombres avec un adulte.</a:t>
            </a:r>
            <a:endParaRPr lang="fr-FR" sz="1800" kern="150" dirty="0">
              <a:effectLst/>
              <a:latin typeface="Liberation Serif"/>
              <a:ea typeface="SimSun" panose="02010600030101010101" pitchFamily="2" charset="-122"/>
              <a:cs typeface="Mangal" panose="02040503050203030202" pitchFamily="18" charset="0"/>
            </a:endParaRPr>
          </a:p>
          <a:p>
            <a:pPr marR="61595" algn="just"/>
            <a:r>
              <a:rPr lang="fr-FR" sz="1800" i="1" kern="15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Mangal" panose="02040503050203030202" pitchFamily="18" charset="0"/>
              </a:rPr>
              <a:t>2. Pour chaque nombre des listes a et b, je dis le chiffre des dizaines de mille et le nombre de centaines.</a:t>
            </a:r>
            <a:endParaRPr lang="fr-FR" sz="1800" kern="150" dirty="0">
              <a:effectLst/>
              <a:latin typeface="Liberation Serif"/>
              <a:ea typeface="SimSun" panose="02010600030101010101" pitchFamily="2" charset="-122"/>
              <a:cs typeface="Mangal" panose="02040503050203030202" pitchFamily="18" charset="0"/>
            </a:endParaRPr>
          </a:p>
          <a:p>
            <a:pPr marR="61595" algn="just"/>
            <a:r>
              <a:rPr lang="fr-FR" sz="1800" i="1" kern="15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Mangal" panose="02040503050203030202" pitchFamily="18" charset="0"/>
              </a:rPr>
              <a:t>3. Pour chaque nombre des listes c et d, je dis le chiffre des centaines de mille et le nombre de milliers.</a:t>
            </a:r>
            <a:endParaRPr lang="fr-FR" sz="1800" kern="150" dirty="0">
              <a:effectLst/>
              <a:latin typeface="Liberation Serif"/>
              <a:ea typeface="SimSun" panose="02010600030101010101" pitchFamily="2" charset="-122"/>
              <a:cs typeface="Mangal" panose="02040503050203030202" pitchFamily="18" charset="0"/>
            </a:endParaRPr>
          </a:p>
          <a:p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fr-FR" sz="18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Mangal" panose="02040503050203030202" pitchFamily="18" charset="0"/>
              </a:rPr>
              <a:t>d) 150 734 – 300 723 – 209 999  – 587 201 – 946 815  – 781 406</a:t>
            </a:r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 </a:t>
            </a:r>
          </a:p>
          <a:p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CM2                                                                        Fiche 3</a:t>
            </a:r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algn="ctr"/>
            <a:r>
              <a:rPr lang="fr-FR" sz="1800" b="1" kern="15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Mangal" panose="02040503050203030202" pitchFamily="18" charset="0"/>
              </a:rPr>
              <a:t>Les nombres de 100 000 à 9 999 999</a:t>
            </a:r>
            <a:endParaRPr lang="fr-FR" sz="1800" kern="150" dirty="0">
              <a:effectLst/>
              <a:latin typeface="Liberation Serif"/>
              <a:ea typeface="SimSun" panose="02010600030101010101" pitchFamily="2" charset="-122"/>
              <a:cs typeface="Mangal" panose="02040503050203030202" pitchFamily="18" charset="0"/>
            </a:endParaRPr>
          </a:p>
          <a:p>
            <a:pPr marR="61595"/>
            <a:r>
              <a:rPr lang="fr-FR" sz="1800" i="1" kern="15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Mangal" panose="02040503050203030202" pitchFamily="18" charset="0"/>
              </a:rPr>
              <a:t>1. Je m'entraîne à lire rapidement les nombres avec un adulte.</a:t>
            </a:r>
            <a:endParaRPr lang="fr-FR" sz="1800" kern="150" dirty="0">
              <a:effectLst/>
              <a:latin typeface="Liberation Serif"/>
              <a:ea typeface="SimSun" panose="02010600030101010101" pitchFamily="2" charset="-122"/>
              <a:cs typeface="Mangal" panose="02040503050203030202" pitchFamily="18" charset="0"/>
            </a:endParaRPr>
          </a:p>
          <a:p>
            <a:pPr marR="61595" algn="just"/>
            <a:r>
              <a:rPr lang="fr-FR" sz="1800" i="1" kern="15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Mangal" panose="02040503050203030202" pitchFamily="18" charset="0"/>
              </a:rPr>
              <a:t>2. Pour chaque nombre des listes a et b, je dis le chiffre des dizaines de mille et le nombre de centaines.</a:t>
            </a:r>
            <a:endParaRPr lang="fr-FR" sz="1800" kern="150" dirty="0">
              <a:effectLst/>
              <a:latin typeface="Liberation Serif"/>
              <a:ea typeface="SimSun" panose="02010600030101010101" pitchFamily="2" charset="-122"/>
              <a:cs typeface="Mangal" panose="02040503050203030202" pitchFamily="18" charset="0"/>
            </a:endParaRPr>
          </a:p>
          <a:p>
            <a:pPr marR="61595" algn="just"/>
            <a:r>
              <a:rPr lang="fr-FR" sz="1800" i="1" kern="15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Mangal" panose="02040503050203030202" pitchFamily="18" charset="0"/>
              </a:rPr>
              <a:t>3. Pour chaque nombre des listes c et d, je dis le chiffre des centaines de mille et le nombre de milliers.</a:t>
            </a:r>
            <a:endParaRPr lang="fr-FR" sz="1800" kern="150" dirty="0">
              <a:effectLst/>
              <a:latin typeface="Liberation Serif"/>
              <a:ea typeface="SimSun" panose="02010600030101010101" pitchFamily="2" charset="-122"/>
              <a:cs typeface="Mangal" panose="02040503050203030202" pitchFamily="18" charset="0"/>
            </a:endParaRPr>
          </a:p>
          <a:p>
            <a:r>
              <a:rPr lang="fr-FR" sz="1800" kern="15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Mangal" panose="02040503050203030202" pitchFamily="18" charset="0"/>
              </a:rPr>
              <a:t>d) 1 450 734   –   1 407 023   –   209 999   –   5 087 201 </a:t>
            </a:r>
            <a:endParaRPr lang="fr-FR" sz="1800" kern="150" dirty="0">
              <a:effectLst/>
              <a:latin typeface="Liberation Serif"/>
              <a:ea typeface="SimSun" panose="02010600030101010101" pitchFamily="2" charset="-122"/>
              <a:cs typeface="Mangal" panose="02040503050203030202" pitchFamily="18" charset="0"/>
            </a:endParaRPr>
          </a:p>
          <a:p>
            <a:r>
              <a:rPr lang="fr-FR" sz="18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Mangal" panose="02040503050203030202" pitchFamily="18" charset="0"/>
              </a:rPr>
              <a:t>– 638 325  – 781 406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1D0DCB-53C1-4A2F-81CE-DB3D6756AA75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270017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108075" y="812800"/>
            <a:ext cx="5343525" cy="4008438"/>
          </a:xfrm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sz="8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CM1                                                                        Fiche 3</a:t>
            </a:r>
            <a:endParaRPr lang="fr-FR" sz="8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algn="ctr"/>
            <a:r>
              <a:rPr lang="fr-FR" sz="800" b="1" kern="15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Mangal" panose="02040503050203030202" pitchFamily="18" charset="0"/>
              </a:rPr>
              <a:t>Les nombres de 100 000 à 999 999</a:t>
            </a:r>
            <a:endParaRPr lang="fr-FR" sz="800" kern="150" dirty="0">
              <a:effectLst/>
              <a:latin typeface="Liberation Serif"/>
              <a:ea typeface="SimSun" panose="02010600030101010101" pitchFamily="2" charset="-122"/>
              <a:cs typeface="Mangal" panose="02040503050203030202" pitchFamily="18" charset="0"/>
            </a:endParaRPr>
          </a:p>
          <a:p>
            <a:pPr algn="just"/>
            <a:r>
              <a:rPr lang="fr-FR" sz="800" i="1" kern="15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Mangal" panose="02040503050203030202" pitchFamily="18" charset="0"/>
              </a:rPr>
              <a:t>1. Je m'entraîne à lire rapidement les nombres avec un adulte.</a:t>
            </a:r>
            <a:endParaRPr lang="fr-FR" sz="800" kern="150" dirty="0">
              <a:effectLst/>
              <a:latin typeface="Liberation Serif"/>
              <a:ea typeface="SimSun" panose="02010600030101010101" pitchFamily="2" charset="-122"/>
              <a:cs typeface="Mangal" panose="02040503050203030202" pitchFamily="18" charset="0"/>
            </a:endParaRPr>
          </a:p>
          <a:p>
            <a:pPr marR="61595" algn="just"/>
            <a:r>
              <a:rPr lang="fr-FR" sz="800" i="1" kern="15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Mangal" panose="02040503050203030202" pitchFamily="18" charset="0"/>
              </a:rPr>
              <a:t>2. Pour chaque nombre des listes a et b, je dis le chiffre des dizaines de mille et le nombre de centaines.</a:t>
            </a:r>
            <a:endParaRPr lang="fr-FR" sz="800" kern="150" dirty="0">
              <a:effectLst/>
              <a:latin typeface="Liberation Serif"/>
              <a:ea typeface="SimSun" panose="02010600030101010101" pitchFamily="2" charset="-122"/>
              <a:cs typeface="Mangal" panose="02040503050203030202" pitchFamily="18" charset="0"/>
            </a:endParaRPr>
          </a:p>
          <a:p>
            <a:pPr marR="61595" algn="just"/>
            <a:r>
              <a:rPr lang="fr-FR" sz="800" i="1" kern="15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Mangal" panose="02040503050203030202" pitchFamily="18" charset="0"/>
              </a:rPr>
              <a:t>3. Pour chaque nombre des listes c et d, je dis le chiffre des centaines de mille et le nombre de milliers.</a:t>
            </a:r>
            <a:endParaRPr lang="fr-FR" sz="800" kern="150" dirty="0">
              <a:effectLst/>
              <a:latin typeface="Liberation Serif"/>
              <a:ea typeface="SimSun" panose="02010600030101010101" pitchFamily="2" charset="-122"/>
              <a:cs typeface="Mangal" panose="02040503050203030202" pitchFamily="18" charset="0"/>
            </a:endParaRPr>
          </a:p>
          <a:p>
            <a:r>
              <a:rPr lang="fr-FR" sz="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fr-FR" sz="8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Mangal" panose="02040503050203030202" pitchFamily="18" charset="0"/>
              </a:rPr>
              <a:t>d) 150 734 – 300 723 – 209 999  – 587 201 – 946 815  – 781 406</a:t>
            </a:r>
            <a:r>
              <a:rPr lang="fr-FR" sz="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 </a:t>
            </a:r>
          </a:p>
          <a:p>
            <a:endParaRPr lang="fr-FR" sz="8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8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CM2                                                                        Fiche 3</a:t>
            </a:r>
            <a:endParaRPr lang="fr-FR" sz="8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algn="ctr"/>
            <a:r>
              <a:rPr lang="fr-FR" sz="800" b="1" kern="15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Mangal" panose="02040503050203030202" pitchFamily="18" charset="0"/>
              </a:rPr>
              <a:t>Les nombres de 100 000 à 9 999 999</a:t>
            </a:r>
            <a:endParaRPr lang="fr-FR" sz="800" kern="150" dirty="0">
              <a:effectLst/>
              <a:latin typeface="Liberation Serif"/>
              <a:ea typeface="SimSun" panose="02010600030101010101" pitchFamily="2" charset="-122"/>
              <a:cs typeface="Mangal" panose="02040503050203030202" pitchFamily="18" charset="0"/>
            </a:endParaRPr>
          </a:p>
          <a:p>
            <a:pPr marR="61595"/>
            <a:r>
              <a:rPr lang="fr-FR" sz="800" i="1" kern="15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Mangal" panose="02040503050203030202" pitchFamily="18" charset="0"/>
              </a:rPr>
              <a:t>1. Je m'entraîne à lire rapidement les nombres avec un adulte.</a:t>
            </a:r>
            <a:endParaRPr lang="fr-FR" sz="800" kern="150" dirty="0">
              <a:effectLst/>
              <a:latin typeface="Liberation Serif"/>
              <a:ea typeface="SimSun" panose="02010600030101010101" pitchFamily="2" charset="-122"/>
              <a:cs typeface="Mangal" panose="02040503050203030202" pitchFamily="18" charset="0"/>
            </a:endParaRPr>
          </a:p>
          <a:p>
            <a:pPr marR="61595" algn="just"/>
            <a:r>
              <a:rPr lang="fr-FR" sz="800" i="1" kern="15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Mangal" panose="02040503050203030202" pitchFamily="18" charset="0"/>
              </a:rPr>
              <a:t>2. Pour chaque nombre des listes a et b, je dis le chiffre des dizaines de mille et le nombre de centaines.</a:t>
            </a:r>
            <a:endParaRPr lang="fr-FR" sz="800" kern="150" dirty="0">
              <a:effectLst/>
              <a:latin typeface="Liberation Serif"/>
              <a:ea typeface="SimSun" panose="02010600030101010101" pitchFamily="2" charset="-122"/>
              <a:cs typeface="Mangal" panose="02040503050203030202" pitchFamily="18" charset="0"/>
            </a:endParaRPr>
          </a:p>
          <a:p>
            <a:pPr marR="61595" algn="just"/>
            <a:r>
              <a:rPr lang="fr-FR" sz="800" i="1" kern="15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Mangal" panose="02040503050203030202" pitchFamily="18" charset="0"/>
              </a:rPr>
              <a:t>3. Pour chaque nombre des listes c et d, je dis le chiffre des centaines de mille et le nombre de milliers.</a:t>
            </a:r>
            <a:endParaRPr lang="fr-FR" sz="800" kern="150" dirty="0">
              <a:effectLst/>
              <a:latin typeface="Liberation Serif"/>
              <a:ea typeface="SimSun" panose="02010600030101010101" pitchFamily="2" charset="-122"/>
              <a:cs typeface="Mangal" panose="02040503050203030202" pitchFamily="18" charset="0"/>
            </a:endParaRPr>
          </a:p>
          <a:p>
            <a:r>
              <a:rPr lang="fr-FR" sz="800" kern="15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Mangal" panose="02040503050203030202" pitchFamily="18" charset="0"/>
              </a:rPr>
              <a:t>d) 1 450 734   –   1 407 023   –   209 999   –   5 087 201 </a:t>
            </a:r>
            <a:endParaRPr lang="fr-FR" sz="800" kern="150" dirty="0">
              <a:effectLst/>
              <a:latin typeface="Liberation Serif"/>
              <a:ea typeface="SimSun" panose="02010600030101010101" pitchFamily="2" charset="-122"/>
              <a:cs typeface="Mangal" panose="02040503050203030202" pitchFamily="18" charset="0"/>
            </a:endParaRPr>
          </a:p>
          <a:p>
            <a:r>
              <a:rPr lang="fr-FR" sz="8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Mangal" panose="02040503050203030202" pitchFamily="18" charset="0"/>
              </a:rPr>
              <a:t>– 638 325  – 781 406</a:t>
            </a:r>
            <a:endParaRPr lang="fr-FR" sz="800" dirty="0"/>
          </a:p>
          <a:p>
            <a:endParaRPr lang="fr-FR" sz="10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1D0DCB-53C1-4A2F-81CE-DB3D6756AA75}" type="slidenum">
              <a:rPr lang="fr-FR" smtClean="0"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7268546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108075" y="812800"/>
            <a:ext cx="5343525" cy="4008438"/>
          </a:xfrm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algn="l" rtl="0" eaLnBrk="1" latinLnBrk="0" hangingPunct="1">
              <a:spcBef>
                <a:spcPts val="0"/>
              </a:spcBef>
              <a:spcAft>
                <a:spcPts val="0"/>
              </a:spcAft>
            </a:pPr>
            <a:r>
              <a:rPr lang="fr-FR" sz="1800" b="1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CM1                                                                        Fiche 3</a:t>
            </a:r>
            <a:endParaRPr lang="fr-FR" sz="1050" dirty="0">
              <a:effectLst/>
            </a:endParaRPr>
          </a:p>
          <a:p>
            <a:pPr marL="0" algn="ctr" rtl="0" eaLnBrk="1" latinLnBrk="0" hangingPunct="1">
              <a:spcBef>
                <a:spcPts val="0"/>
              </a:spcBef>
              <a:spcAft>
                <a:spcPts val="0"/>
              </a:spcAft>
            </a:pPr>
            <a:r>
              <a:rPr lang="fr-FR" sz="1800" b="1" kern="15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Mangal" panose="02040503050203030202" pitchFamily="18" charset="0"/>
              </a:rPr>
              <a:t>Les nombres de 100 000 à 999 999</a:t>
            </a:r>
            <a:endParaRPr lang="fr-FR" sz="1050" dirty="0">
              <a:effectLst/>
            </a:endParaRPr>
          </a:p>
          <a:p>
            <a:pPr marL="0" algn="just" rtl="0" eaLnBrk="1" latinLnBrk="0" hangingPunct="1">
              <a:spcBef>
                <a:spcPts val="0"/>
              </a:spcBef>
              <a:spcAft>
                <a:spcPts val="0"/>
              </a:spcAft>
            </a:pPr>
            <a:r>
              <a:rPr lang="fr-FR" sz="1800" i="1" kern="15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Mangal" panose="02040503050203030202" pitchFamily="18" charset="0"/>
              </a:rPr>
              <a:t>1. Je m'entraîne à lire rapidement les nombres avec un adulte.</a:t>
            </a:r>
            <a:endParaRPr lang="fr-FR" sz="1050" dirty="0">
              <a:effectLst/>
            </a:endParaRPr>
          </a:p>
          <a:p>
            <a:pPr marL="0" marR="64008" algn="just" rtl="0" eaLnBrk="1" latinLnBrk="0" hangingPunct="1">
              <a:spcBef>
                <a:spcPts val="0"/>
              </a:spcBef>
              <a:spcAft>
                <a:spcPts val="0"/>
              </a:spcAft>
            </a:pPr>
            <a:r>
              <a:rPr lang="fr-FR" sz="1800" i="1" kern="15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Mangal" panose="02040503050203030202" pitchFamily="18" charset="0"/>
              </a:rPr>
              <a:t>2. Pour chaque nombre des listes a et b, je dis le chiffre des dizaines de mille et le nombre de centaines.</a:t>
            </a:r>
            <a:endParaRPr lang="fr-FR" sz="1050" dirty="0">
              <a:effectLst/>
            </a:endParaRPr>
          </a:p>
          <a:p>
            <a:pPr marL="0" marR="64008" algn="just" rtl="0" eaLnBrk="1" latinLnBrk="0" hangingPunct="1">
              <a:spcBef>
                <a:spcPts val="0"/>
              </a:spcBef>
              <a:spcAft>
                <a:spcPts val="0"/>
              </a:spcAft>
            </a:pPr>
            <a:r>
              <a:rPr lang="fr-FR" sz="1800" i="1" kern="15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Mangal" panose="02040503050203030202" pitchFamily="18" charset="0"/>
              </a:rPr>
              <a:t>3. Pour chaque nombre des listes c et d, je dis le chiffre des centaines de mille et le nombre de milliers.</a:t>
            </a:r>
            <a:endParaRPr lang="fr-FR" sz="1050" dirty="0">
              <a:effectLst/>
            </a:endParaRPr>
          </a:p>
          <a:p>
            <a:pPr marL="0" algn="l" rtl="0" eaLnBrk="1" latinLnBrk="0" hangingPunct="1">
              <a:spcBef>
                <a:spcPts val="0"/>
              </a:spcBef>
              <a:spcAft>
                <a:spcPts val="0"/>
              </a:spcAft>
            </a:pPr>
            <a:r>
              <a:rPr lang="fr-FR" sz="18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 </a:t>
            </a:r>
            <a:endParaRPr lang="fr-FR" sz="1050" dirty="0">
              <a:effectLst/>
            </a:endParaRPr>
          </a:p>
          <a:p>
            <a:pPr marL="0" algn="l" rtl="0" eaLnBrk="1" latinLnBrk="0" hangingPunct="1">
              <a:spcBef>
                <a:spcPts val="0"/>
              </a:spcBef>
              <a:spcAft>
                <a:spcPts val="0"/>
              </a:spcAft>
            </a:pPr>
            <a:r>
              <a:rPr lang="fr-FR" sz="18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Mangal" panose="02040503050203030202" pitchFamily="18" charset="0"/>
              </a:rPr>
              <a:t>d) 150 734 – 300 723 – 209 999  – 587 201 – 946 815  – 781 406</a:t>
            </a:r>
            <a:r>
              <a:rPr lang="fr-FR" sz="18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  </a:t>
            </a:r>
            <a:endParaRPr lang="fr-FR" sz="1050" dirty="0">
              <a:effectLst/>
            </a:endParaRPr>
          </a:p>
          <a:p>
            <a:pPr marL="0" algn="l" rtl="0" eaLnBrk="1" latinLnBrk="0" hangingPunct="1">
              <a:spcBef>
                <a:spcPts val="0"/>
              </a:spcBef>
              <a:spcAft>
                <a:spcPts val="0"/>
              </a:spcAft>
            </a:pPr>
            <a:r>
              <a:rPr lang="fr-FR" sz="1800" b="1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CM2                                                                        Fiche 3</a:t>
            </a:r>
            <a:endParaRPr lang="fr-FR" sz="1050" dirty="0">
              <a:effectLst/>
            </a:endParaRPr>
          </a:p>
          <a:p>
            <a:pPr marL="0" algn="ctr" rtl="0" eaLnBrk="1" latinLnBrk="0" hangingPunct="1">
              <a:spcBef>
                <a:spcPts val="0"/>
              </a:spcBef>
              <a:spcAft>
                <a:spcPts val="0"/>
              </a:spcAft>
            </a:pPr>
            <a:r>
              <a:rPr lang="fr-FR" sz="1800" b="1" kern="15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Mangal" panose="02040503050203030202" pitchFamily="18" charset="0"/>
              </a:rPr>
              <a:t>Les nombres de 100 000 à 9 999 999</a:t>
            </a:r>
            <a:endParaRPr lang="fr-FR" sz="1050" dirty="0">
              <a:effectLst/>
            </a:endParaRPr>
          </a:p>
          <a:p>
            <a:pPr marL="0" marR="64008" algn="l" rtl="0" eaLnBrk="1" latinLnBrk="0" hangingPunct="1">
              <a:spcBef>
                <a:spcPts val="0"/>
              </a:spcBef>
              <a:spcAft>
                <a:spcPts val="0"/>
              </a:spcAft>
            </a:pPr>
            <a:r>
              <a:rPr lang="fr-FR" sz="1800" i="1" kern="15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Mangal" panose="02040503050203030202" pitchFamily="18" charset="0"/>
              </a:rPr>
              <a:t>1. Je m'entraîne à lire rapidement les nombres avec un adulte.</a:t>
            </a:r>
            <a:endParaRPr lang="fr-FR" sz="1050" dirty="0">
              <a:effectLst/>
            </a:endParaRPr>
          </a:p>
          <a:p>
            <a:pPr marL="0" marR="64008" algn="just" rtl="0" eaLnBrk="1" latinLnBrk="0" hangingPunct="1">
              <a:spcBef>
                <a:spcPts val="0"/>
              </a:spcBef>
              <a:spcAft>
                <a:spcPts val="0"/>
              </a:spcAft>
            </a:pPr>
            <a:r>
              <a:rPr lang="fr-FR" sz="1800" i="1" kern="15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Mangal" panose="02040503050203030202" pitchFamily="18" charset="0"/>
              </a:rPr>
              <a:t>2. Pour chaque nombre des listes a et b, je dis le chiffre des dizaines de mille et le nombre de centaines.</a:t>
            </a:r>
            <a:endParaRPr lang="fr-FR" sz="1050" dirty="0">
              <a:effectLst/>
            </a:endParaRPr>
          </a:p>
          <a:p>
            <a:pPr marL="0" marR="64008" algn="just" rtl="0" eaLnBrk="1" latinLnBrk="0" hangingPunct="1">
              <a:spcBef>
                <a:spcPts val="0"/>
              </a:spcBef>
              <a:spcAft>
                <a:spcPts val="0"/>
              </a:spcAft>
            </a:pPr>
            <a:r>
              <a:rPr lang="fr-FR" sz="1800" i="1" kern="15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Mangal" panose="02040503050203030202" pitchFamily="18" charset="0"/>
              </a:rPr>
              <a:t>3. Pour chaque nombre des listes c et d, je dis le chiffre des centaines de mille et le nombre de milliers.</a:t>
            </a:r>
            <a:endParaRPr lang="fr-FR" sz="1050" dirty="0">
              <a:effectLst/>
            </a:endParaRPr>
          </a:p>
          <a:p>
            <a:pPr marL="0" algn="l" rtl="0" eaLnBrk="1" latinLnBrk="0" hangingPunct="1">
              <a:spcBef>
                <a:spcPts val="0"/>
              </a:spcBef>
              <a:spcAft>
                <a:spcPts val="0"/>
              </a:spcAft>
            </a:pPr>
            <a:r>
              <a:rPr lang="fr-FR" sz="1800" kern="15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Mangal" panose="02040503050203030202" pitchFamily="18" charset="0"/>
              </a:rPr>
              <a:t>d) 1 450 734   –   1 407 023   –   209 999   –   5 087 201 </a:t>
            </a:r>
            <a:endParaRPr lang="fr-FR" sz="1050" dirty="0">
              <a:effectLst/>
            </a:endParaRPr>
          </a:p>
          <a:p>
            <a:pPr marL="0" algn="l" rtl="0" eaLnBrk="1" latinLnBrk="0" hangingPunct="1">
              <a:spcBef>
                <a:spcPts val="0"/>
              </a:spcBef>
              <a:spcAft>
                <a:spcPts val="0"/>
              </a:spcAft>
            </a:pPr>
            <a:r>
              <a:rPr lang="fr-FR" sz="18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Mangal" panose="02040503050203030202" pitchFamily="18" charset="0"/>
              </a:rPr>
              <a:t>– 638 325  – 781 406</a:t>
            </a:r>
            <a:endParaRPr lang="fr-FR" sz="1050" dirty="0">
              <a:effectLst/>
            </a:endParaRP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1D0DCB-53C1-4A2F-81CE-DB3D6756AA75}" type="slidenum">
              <a:rPr lang="fr-FR" smtClean="0"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118092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108075" y="812800"/>
            <a:ext cx="5343525" cy="4008438"/>
          </a:xfrm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CM1                                                                        Fiche 3</a:t>
            </a:r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Les nombres de 100 000 à 999 999</a:t>
            </a:r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1. Je m'entraîne à lire rapidement les nombres avec un adulte.</a:t>
            </a:r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2. Pour chaque nombre des listes a et b, je dis le chiffre des dizaines de mille et le nombre de centaines.</a:t>
            </a:r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3. Pour chaque nombre des listes c et d, je dis le chiffre des centaines de mille et le nombre de milliers.</a:t>
            </a:r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a)  </a:t>
            </a:r>
            <a:r>
              <a:rPr lang="fr-FR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460 875 – 784 605 </a:t>
            </a:r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– 202 789 – </a:t>
            </a:r>
            <a:r>
              <a:rPr lang="fr-FR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160 506 – 656 931 </a:t>
            </a:r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– 173 156</a:t>
            </a:r>
          </a:p>
          <a:p>
            <a:r>
              <a:rPr lang="fr-FR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CM2                                                                        Fiche 3</a:t>
            </a:r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Les nombres de 100 000 à 9 999 999</a:t>
            </a:r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1. Je m'entraîne à lire rapidement les nombres avec un adulte.</a:t>
            </a:r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2. Pour chaque nombre des listes a et b, je dis le chiffre des dizaines de mille et le nombre de centaines.</a:t>
            </a:r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3. Pour chaque nombre des listes c et d, je dis le chiffre des centaines de mille et le nombre de milliers.</a:t>
            </a:r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a)  </a:t>
            </a:r>
            <a:r>
              <a:rPr lang="fr-FR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5 460 875 – 784 023 – 4 232 789 </a:t>
            </a:r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– 160 506 – 656 931 </a:t>
            </a:r>
            <a:r>
              <a:rPr lang="fr-FR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– 7 273 156</a:t>
            </a:r>
          </a:p>
          <a:p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d) 145 734  – 14 070 – 209 999 – 87 201 – 638 325  –</a:t>
            </a:r>
          </a:p>
          <a:p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781 406</a:t>
            </a:r>
            <a:endParaRPr lang="fr-FR" dirty="0"/>
          </a:p>
          <a:p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1D0DCB-53C1-4A2F-81CE-DB3D6756AA75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356914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108075" y="812800"/>
            <a:ext cx="5343525" cy="4008438"/>
          </a:xfrm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 eaLnBrk="1" latinLnBrk="0" hangingPunct="1"/>
            <a:r>
              <a:rPr lang="fr-FR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CM1                                                                        Fiche 3</a:t>
            </a:r>
            <a:endParaRPr lang="fr-FR" dirty="0">
              <a:effectLst/>
            </a:endParaRPr>
          </a:p>
          <a:p>
            <a:pPr rtl="0" eaLnBrk="1" latinLnBrk="0" hangingPunct="1"/>
            <a:r>
              <a:rPr lang="fr-FR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Les nombres de 100 000 à 999 999</a:t>
            </a:r>
            <a:endParaRPr lang="fr-FR" dirty="0">
              <a:effectLst/>
            </a:endParaRPr>
          </a:p>
          <a:p>
            <a:pPr rtl="0" eaLnBrk="1" latinLnBrk="0" hangingPunct="1"/>
            <a:r>
              <a:rPr lang="fr-FR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1. Je m'entraîne à lire rapidement les nombres avec un adulte.</a:t>
            </a:r>
            <a:endParaRPr lang="fr-FR" dirty="0">
              <a:effectLst/>
            </a:endParaRPr>
          </a:p>
          <a:p>
            <a:pPr rtl="0" eaLnBrk="1" latinLnBrk="0" hangingPunct="1"/>
            <a:r>
              <a:rPr lang="fr-FR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2. Pour chaque nombre des listes a et b, je dis le chiffre des dizaines de mille et le nombre de centaines.</a:t>
            </a:r>
            <a:endParaRPr lang="fr-FR" dirty="0">
              <a:effectLst/>
            </a:endParaRPr>
          </a:p>
          <a:p>
            <a:pPr rtl="0" eaLnBrk="1" latinLnBrk="0" hangingPunct="1"/>
            <a:r>
              <a:rPr lang="fr-FR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3. Pour chaque nombre des listes c et d, je dis le chiffre des centaines de mille et le nombre de milliers.</a:t>
            </a:r>
            <a:endParaRPr lang="fr-FR" dirty="0">
              <a:effectLst/>
            </a:endParaRPr>
          </a:p>
          <a:p>
            <a:pPr rtl="0" eaLnBrk="1" latinLnBrk="0" hangingPunct="1"/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fr-FR" dirty="0">
              <a:effectLst/>
            </a:endParaRPr>
          </a:p>
          <a:p>
            <a:pPr rtl="0" eaLnBrk="1" latinLnBrk="0" hangingPunct="1"/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a)  </a:t>
            </a:r>
            <a:r>
              <a:rPr lang="fr-FR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460 875 – 784 605 </a:t>
            </a:r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– 202 789 – </a:t>
            </a:r>
            <a:r>
              <a:rPr lang="fr-FR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160 506 – 656 931 </a:t>
            </a:r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– 173 156</a:t>
            </a:r>
            <a:endParaRPr lang="fr-FR" dirty="0">
              <a:effectLst/>
            </a:endParaRPr>
          </a:p>
          <a:p>
            <a:pPr rtl="0" eaLnBrk="1" latinLnBrk="0" hangingPunct="1"/>
            <a:r>
              <a:rPr lang="fr-FR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CM2                                                                        Fiche 3</a:t>
            </a:r>
            <a:endParaRPr lang="fr-FR" dirty="0">
              <a:effectLst/>
            </a:endParaRPr>
          </a:p>
          <a:p>
            <a:pPr rtl="0" eaLnBrk="1" latinLnBrk="0" hangingPunct="1"/>
            <a:r>
              <a:rPr lang="fr-FR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Les nombres de 100 000 à 9 999 999</a:t>
            </a:r>
            <a:endParaRPr lang="fr-FR" dirty="0">
              <a:effectLst/>
            </a:endParaRPr>
          </a:p>
          <a:p>
            <a:pPr rtl="0" eaLnBrk="1" latinLnBrk="0" hangingPunct="1"/>
            <a:r>
              <a:rPr lang="fr-FR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1. Je m'entraîne à lire rapidement les nombres avec un adulte.</a:t>
            </a:r>
            <a:endParaRPr lang="fr-FR" dirty="0">
              <a:effectLst/>
            </a:endParaRPr>
          </a:p>
          <a:p>
            <a:pPr rtl="0" eaLnBrk="1" latinLnBrk="0" hangingPunct="1"/>
            <a:r>
              <a:rPr lang="fr-FR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2. Pour chaque nombre des listes a et b, je dis le chiffre des dizaines de mille et le nombre de centaines.</a:t>
            </a:r>
            <a:endParaRPr lang="fr-FR" dirty="0">
              <a:effectLst/>
            </a:endParaRPr>
          </a:p>
          <a:p>
            <a:pPr rtl="0" eaLnBrk="1" latinLnBrk="0" hangingPunct="1"/>
            <a:r>
              <a:rPr lang="fr-FR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3. Pour chaque nombre des listes c et d, je dis le chiffre des centaines de mille et le nombre de milliers.</a:t>
            </a:r>
            <a:endParaRPr lang="fr-FR" dirty="0">
              <a:effectLst/>
            </a:endParaRPr>
          </a:p>
          <a:p>
            <a:pPr rtl="0" eaLnBrk="1" latinLnBrk="0" hangingPunct="1"/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fr-FR" dirty="0">
              <a:effectLst/>
            </a:endParaRPr>
          </a:p>
          <a:p>
            <a:pPr rtl="0" eaLnBrk="1" latinLnBrk="0" hangingPunct="1"/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a)  </a:t>
            </a:r>
            <a:r>
              <a:rPr lang="fr-FR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5 460 875 – 784 023 – 4 232 789 </a:t>
            </a:r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– 160 506 – 656 931 </a:t>
            </a:r>
            <a:r>
              <a:rPr lang="fr-FR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– 7 273 156</a:t>
            </a:r>
            <a:endParaRPr lang="fr-FR" dirty="0">
              <a:effectLst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1D0DCB-53C1-4A2F-81CE-DB3D6756AA75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714424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108075" y="812800"/>
            <a:ext cx="5343525" cy="4008438"/>
          </a:xfrm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CM1                                                                        Fiche 3</a:t>
            </a:r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algn="ctr"/>
            <a:r>
              <a:rPr lang="fr-FR" sz="1800" b="1" kern="15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Mangal" panose="02040503050203030202" pitchFamily="18" charset="0"/>
              </a:rPr>
              <a:t>Les nombres de 100 000 à 999 999</a:t>
            </a:r>
            <a:endParaRPr lang="fr-FR" sz="1800" kern="150" dirty="0">
              <a:effectLst/>
              <a:latin typeface="Liberation Serif"/>
              <a:ea typeface="SimSun" panose="02010600030101010101" pitchFamily="2" charset="-122"/>
              <a:cs typeface="Mangal" panose="02040503050203030202" pitchFamily="18" charset="0"/>
            </a:endParaRPr>
          </a:p>
          <a:p>
            <a:pPr algn="just"/>
            <a:r>
              <a:rPr lang="fr-FR" sz="1800" i="1" kern="15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Mangal" panose="02040503050203030202" pitchFamily="18" charset="0"/>
              </a:rPr>
              <a:t>1. Je m'entraîne à lire rapidement les nombres avec un adulte.</a:t>
            </a:r>
            <a:endParaRPr lang="fr-FR" sz="1800" kern="150" dirty="0">
              <a:effectLst/>
              <a:latin typeface="Liberation Serif"/>
              <a:ea typeface="SimSun" panose="02010600030101010101" pitchFamily="2" charset="-122"/>
              <a:cs typeface="Mangal" panose="02040503050203030202" pitchFamily="18" charset="0"/>
            </a:endParaRPr>
          </a:p>
          <a:p>
            <a:pPr marR="61595" algn="just"/>
            <a:r>
              <a:rPr lang="fr-FR" sz="1800" i="1" kern="15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Mangal" panose="02040503050203030202" pitchFamily="18" charset="0"/>
              </a:rPr>
              <a:t>2. Pour chaque nombre des listes a et b, je dis le chiffre des dizaines de mille et le nombre de centaines.</a:t>
            </a:r>
            <a:endParaRPr lang="fr-FR" sz="1800" kern="150" dirty="0">
              <a:effectLst/>
              <a:latin typeface="Liberation Serif"/>
              <a:ea typeface="SimSun" panose="02010600030101010101" pitchFamily="2" charset="-122"/>
              <a:cs typeface="Mangal" panose="02040503050203030202" pitchFamily="18" charset="0"/>
            </a:endParaRPr>
          </a:p>
          <a:p>
            <a:pPr marR="61595" algn="just"/>
            <a:r>
              <a:rPr lang="fr-FR" sz="1800" i="1" kern="15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Mangal" panose="02040503050203030202" pitchFamily="18" charset="0"/>
              </a:rPr>
              <a:t>3. Pour chaque nombre des listes c et d, je dis le chiffre des centaines de mille et le nombre de milliers.</a:t>
            </a:r>
            <a:endParaRPr lang="fr-FR" sz="1800" kern="150" dirty="0">
              <a:effectLst/>
              <a:latin typeface="Liberation Serif"/>
              <a:ea typeface="SimSun" panose="02010600030101010101" pitchFamily="2" charset="-122"/>
              <a:cs typeface="Mangal" panose="02040503050203030202" pitchFamily="18" charset="0"/>
            </a:endParaRPr>
          </a:p>
          <a:p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fr-FR" sz="1800" kern="15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Mangal" panose="02040503050203030202" pitchFamily="18" charset="0"/>
              </a:rPr>
              <a:t>b) 483 038 – 507 167 – 706 914 – 820 756 – 191 458 – 305 009</a:t>
            </a:r>
            <a:endParaRPr lang="fr-FR" sz="1800" kern="150" dirty="0">
              <a:effectLst/>
              <a:latin typeface="Liberation Serif"/>
              <a:ea typeface="SimSun" panose="02010600030101010101" pitchFamily="2" charset="-122"/>
              <a:cs typeface="Mangal" panose="02040503050203030202" pitchFamily="18" charset="0"/>
            </a:endParaRPr>
          </a:p>
          <a:p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 </a:t>
            </a:r>
          </a:p>
          <a:p>
            <a:r>
              <a:rPr lang="fr-FR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CM2                                                                        Fiche 3</a:t>
            </a:r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algn="ctr"/>
            <a:r>
              <a:rPr lang="fr-FR" sz="1800" b="1" kern="15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Mangal" panose="02040503050203030202" pitchFamily="18" charset="0"/>
              </a:rPr>
              <a:t>Les nombres de 100 000 à 9 999 999</a:t>
            </a:r>
            <a:endParaRPr lang="fr-FR" sz="1800" kern="150" dirty="0">
              <a:effectLst/>
              <a:latin typeface="Liberation Serif"/>
              <a:ea typeface="SimSun" panose="02010600030101010101" pitchFamily="2" charset="-122"/>
              <a:cs typeface="Mangal" panose="02040503050203030202" pitchFamily="18" charset="0"/>
            </a:endParaRPr>
          </a:p>
          <a:p>
            <a:pPr marR="61595"/>
            <a:r>
              <a:rPr lang="fr-FR" sz="1800" i="1" kern="15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Mangal" panose="02040503050203030202" pitchFamily="18" charset="0"/>
              </a:rPr>
              <a:t>1. Je m'entraîne à lire rapidement les nombres avec un adulte.</a:t>
            </a:r>
            <a:endParaRPr lang="fr-FR" sz="1800" kern="150" dirty="0">
              <a:effectLst/>
              <a:latin typeface="Liberation Serif"/>
              <a:ea typeface="SimSun" panose="02010600030101010101" pitchFamily="2" charset="-122"/>
              <a:cs typeface="Mangal" panose="02040503050203030202" pitchFamily="18" charset="0"/>
            </a:endParaRPr>
          </a:p>
          <a:p>
            <a:pPr marR="61595" algn="just"/>
            <a:r>
              <a:rPr lang="fr-FR" sz="1800" i="1" kern="15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Mangal" panose="02040503050203030202" pitchFamily="18" charset="0"/>
              </a:rPr>
              <a:t>2. Pour chaque nombre des listes a et b, je dis le chiffre des dizaines de mille et le nombre de centaines.</a:t>
            </a:r>
            <a:endParaRPr lang="fr-FR" sz="1800" kern="150" dirty="0">
              <a:effectLst/>
              <a:latin typeface="Liberation Serif"/>
              <a:ea typeface="SimSun" panose="02010600030101010101" pitchFamily="2" charset="-122"/>
              <a:cs typeface="Mangal" panose="02040503050203030202" pitchFamily="18" charset="0"/>
            </a:endParaRPr>
          </a:p>
          <a:p>
            <a:pPr marR="61595" algn="just"/>
            <a:r>
              <a:rPr lang="fr-FR" sz="1800" i="1" kern="15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Mangal" panose="02040503050203030202" pitchFamily="18" charset="0"/>
              </a:rPr>
              <a:t>3. Pour chaque nombre des listes c et d, je dis le chiffre des centaines de mille et le nombre de milliers.</a:t>
            </a:r>
            <a:endParaRPr lang="fr-FR" sz="1800" kern="150" dirty="0">
              <a:effectLst/>
              <a:latin typeface="Liberation Serif"/>
              <a:ea typeface="SimSun" panose="02010600030101010101" pitchFamily="2" charset="-122"/>
              <a:cs typeface="Mangal" panose="02040503050203030202" pitchFamily="18" charset="0"/>
            </a:endParaRPr>
          </a:p>
          <a:p>
            <a:r>
              <a:rPr lang="fr-FR" sz="1800" kern="15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Mangal" panose="02040503050203030202" pitchFamily="18" charset="0"/>
              </a:rPr>
              <a:t>b) 3 483 038 – 507 167 – 2 706 914 – 820 756 – 191 458 – 4 005 359</a:t>
            </a:r>
            <a:endParaRPr lang="fr-FR" sz="1800" kern="150" dirty="0">
              <a:effectLst/>
              <a:latin typeface="Liberation Serif"/>
              <a:ea typeface="SimSun" panose="02010600030101010101" pitchFamily="2" charset="-122"/>
              <a:cs typeface="Mangal" panose="02040503050203030202" pitchFamily="18" charset="0"/>
            </a:endParaRP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1D0DCB-53C1-4A2F-81CE-DB3D6756AA75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309174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108075" y="812800"/>
            <a:ext cx="5343525" cy="4008438"/>
          </a:xfrm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sz="10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CM1                                                                        Fiche 3</a:t>
            </a:r>
            <a:endParaRPr lang="fr-FR" sz="10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algn="ctr"/>
            <a:r>
              <a:rPr lang="fr-FR" sz="1200" b="1" kern="15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Mangal" panose="02040503050203030202" pitchFamily="18" charset="0"/>
              </a:rPr>
              <a:t>Les nombres de 100 000 à 999 999</a:t>
            </a:r>
            <a:endParaRPr lang="fr-FR" sz="1200" kern="150" dirty="0">
              <a:effectLst/>
              <a:latin typeface="Liberation Serif"/>
              <a:ea typeface="SimSun" panose="02010600030101010101" pitchFamily="2" charset="-122"/>
              <a:cs typeface="Mangal" panose="02040503050203030202" pitchFamily="18" charset="0"/>
            </a:endParaRPr>
          </a:p>
          <a:p>
            <a:pPr algn="just"/>
            <a:r>
              <a:rPr lang="fr-FR" sz="1200" i="1" kern="15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Mangal" panose="02040503050203030202" pitchFamily="18" charset="0"/>
              </a:rPr>
              <a:t>1. Je m'entraîne à lire rapidement les nombres avec un adulte.</a:t>
            </a:r>
            <a:endParaRPr lang="fr-FR" sz="1200" kern="150" dirty="0">
              <a:effectLst/>
              <a:latin typeface="Liberation Serif"/>
              <a:ea typeface="SimSun" panose="02010600030101010101" pitchFamily="2" charset="-122"/>
              <a:cs typeface="Mangal" panose="02040503050203030202" pitchFamily="18" charset="0"/>
            </a:endParaRPr>
          </a:p>
          <a:p>
            <a:pPr marR="61595" algn="just"/>
            <a:r>
              <a:rPr lang="fr-FR" sz="1200" i="1" kern="15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Mangal" panose="02040503050203030202" pitchFamily="18" charset="0"/>
              </a:rPr>
              <a:t>2. Pour chaque nombre des listes a et b, je dis le chiffre des dizaines de mille et le nombre de centaines.</a:t>
            </a:r>
            <a:endParaRPr lang="fr-FR" sz="1200" kern="150" dirty="0">
              <a:effectLst/>
              <a:latin typeface="Liberation Serif"/>
              <a:ea typeface="SimSun" panose="02010600030101010101" pitchFamily="2" charset="-122"/>
              <a:cs typeface="Mangal" panose="02040503050203030202" pitchFamily="18" charset="0"/>
            </a:endParaRPr>
          </a:p>
          <a:p>
            <a:pPr marR="61595" algn="just"/>
            <a:r>
              <a:rPr lang="fr-FR" sz="1200" i="1" kern="15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Mangal" panose="02040503050203030202" pitchFamily="18" charset="0"/>
              </a:rPr>
              <a:t>3. Pour chaque nombre des listes c et d, je dis le chiffre des centaines de mille et le nombre de milliers.</a:t>
            </a:r>
            <a:endParaRPr lang="fr-FR" sz="1200" kern="150" dirty="0">
              <a:effectLst/>
              <a:latin typeface="Liberation Serif"/>
              <a:ea typeface="SimSun" panose="02010600030101010101" pitchFamily="2" charset="-122"/>
              <a:cs typeface="Mangal" panose="02040503050203030202" pitchFamily="18" charset="0"/>
            </a:endParaRPr>
          </a:p>
          <a:p>
            <a:r>
              <a:rPr lang="fr-FR" sz="10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fr-FR" sz="1200" kern="15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Mangal" panose="02040503050203030202" pitchFamily="18" charset="0"/>
              </a:rPr>
              <a:t>b) 483 038 – 507 167 – 706 914 – 820 756 – 191 458 – 305 009</a:t>
            </a:r>
            <a:endParaRPr lang="fr-FR" sz="1200" kern="150" dirty="0">
              <a:effectLst/>
              <a:latin typeface="Liberation Serif"/>
              <a:ea typeface="SimSun" panose="02010600030101010101" pitchFamily="2" charset="-122"/>
              <a:cs typeface="Mangal" panose="02040503050203030202" pitchFamily="18" charset="0"/>
            </a:endParaRPr>
          </a:p>
          <a:p>
            <a:r>
              <a:rPr lang="fr-FR" sz="10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 </a:t>
            </a:r>
          </a:p>
          <a:p>
            <a:r>
              <a:rPr lang="fr-FR" sz="10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CM2                                                                        Fiche 3</a:t>
            </a:r>
            <a:endParaRPr lang="fr-FR" sz="10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algn="ctr"/>
            <a:r>
              <a:rPr lang="fr-FR" sz="1200" b="1" kern="15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Mangal" panose="02040503050203030202" pitchFamily="18" charset="0"/>
              </a:rPr>
              <a:t>Les nombres de 100 000 à 9 999 999</a:t>
            </a:r>
            <a:endParaRPr lang="fr-FR" sz="1200" kern="150" dirty="0">
              <a:effectLst/>
              <a:latin typeface="Liberation Serif"/>
              <a:ea typeface="SimSun" panose="02010600030101010101" pitchFamily="2" charset="-122"/>
              <a:cs typeface="Mangal" panose="02040503050203030202" pitchFamily="18" charset="0"/>
            </a:endParaRPr>
          </a:p>
          <a:p>
            <a:pPr marR="61595"/>
            <a:r>
              <a:rPr lang="fr-FR" sz="1200" i="1" kern="15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Mangal" panose="02040503050203030202" pitchFamily="18" charset="0"/>
              </a:rPr>
              <a:t>1. Je m'entraîne à lire rapidement les nombres avec un adulte.</a:t>
            </a:r>
            <a:endParaRPr lang="fr-FR" sz="1200" kern="150" dirty="0">
              <a:effectLst/>
              <a:latin typeface="Liberation Serif"/>
              <a:ea typeface="SimSun" panose="02010600030101010101" pitchFamily="2" charset="-122"/>
              <a:cs typeface="Mangal" panose="02040503050203030202" pitchFamily="18" charset="0"/>
            </a:endParaRPr>
          </a:p>
          <a:p>
            <a:pPr marR="61595" algn="just"/>
            <a:r>
              <a:rPr lang="fr-FR" sz="1200" i="1" kern="15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Mangal" panose="02040503050203030202" pitchFamily="18" charset="0"/>
              </a:rPr>
              <a:t>2. Pour chaque nombre des listes a et b, je dis le chiffre des dizaines de mille et le nombre de centaines.</a:t>
            </a:r>
            <a:endParaRPr lang="fr-FR" sz="1200" kern="150" dirty="0">
              <a:effectLst/>
              <a:latin typeface="Liberation Serif"/>
              <a:ea typeface="SimSun" panose="02010600030101010101" pitchFamily="2" charset="-122"/>
              <a:cs typeface="Mangal" panose="02040503050203030202" pitchFamily="18" charset="0"/>
            </a:endParaRPr>
          </a:p>
          <a:p>
            <a:pPr marR="61595" algn="just"/>
            <a:r>
              <a:rPr lang="fr-FR" sz="1200" i="1" kern="15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Mangal" panose="02040503050203030202" pitchFamily="18" charset="0"/>
              </a:rPr>
              <a:t>3. Pour chaque nombre des listes c et d, je dis le chiffre des centaines de mille et le nombre de milliers.</a:t>
            </a:r>
            <a:endParaRPr lang="fr-FR" sz="1200" kern="150" dirty="0">
              <a:effectLst/>
              <a:latin typeface="Liberation Serif"/>
              <a:ea typeface="SimSun" panose="02010600030101010101" pitchFamily="2" charset="-122"/>
              <a:cs typeface="Mangal" panose="02040503050203030202" pitchFamily="18" charset="0"/>
            </a:endParaRPr>
          </a:p>
          <a:p>
            <a:r>
              <a:rPr lang="fr-FR" sz="1200" kern="15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Mangal" panose="02040503050203030202" pitchFamily="18" charset="0"/>
              </a:rPr>
              <a:t>b) 3 483 038 – 507 167 – 2 706 914 – 820 756 – 191 458 – 4 005 359</a:t>
            </a:r>
            <a:endParaRPr lang="fr-FR" sz="1200" kern="150" dirty="0">
              <a:effectLst/>
              <a:latin typeface="Liberation Serif"/>
              <a:ea typeface="SimSun" panose="02010600030101010101" pitchFamily="2" charset="-122"/>
              <a:cs typeface="Mangal" panose="02040503050203030202" pitchFamily="18" charset="0"/>
            </a:endParaRP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1D0DCB-53C1-4A2F-81CE-DB3D6756AA75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410212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108075" y="812800"/>
            <a:ext cx="5343525" cy="4008438"/>
          </a:xfrm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sz="10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CM1                                                                        Fiche 3</a:t>
            </a:r>
            <a:endParaRPr lang="fr-FR" sz="10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algn="ctr"/>
            <a:r>
              <a:rPr lang="fr-FR" sz="1200" b="1" kern="15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Mangal" panose="02040503050203030202" pitchFamily="18" charset="0"/>
              </a:rPr>
              <a:t>Les nombres de 100 000 à 999 999</a:t>
            </a:r>
            <a:endParaRPr lang="fr-FR" sz="1200" kern="150" dirty="0">
              <a:effectLst/>
              <a:latin typeface="Liberation Serif"/>
              <a:ea typeface="SimSun" panose="02010600030101010101" pitchFamily="2" charset="-122"/>
              <a:cs typeface="Mangal" panose="02040503050203030202" pitchFamily="18" charset="0"/>
            </a:endParaRPr>
          </a:p>
          <a:p>
            <a:pPr algn="just"/>
            <a:r>
              <a:rPr lang="fr-FR" sz="1200" i="1" kern="15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Mangal" panose="02040503050203030202" pitchFamily="18" charset="0"/>
              </a:rPr>
              <a:t>1. Je m'entraîne à lire rapidement les nombres avec un adulte.</a:t>
            </a:r>
            <a:endParaRPr lang="fr-FR" sz="1200" kern="150" dirty="0">
              <a:effectLst/>
              <a:latin typeface="Liberation Serif"/>
              <a:ea typeface="SimSun" panose="02010600030101010101" pitchFamily="2" charset="-122"/>
              <a:cs typeface="Mangal" panose="02040503050203030202" pitchFamily="18" charset="0"/>
            </a:endParaRPr>
          </a:p>
          <a:p>
            <a:pPr marR="61595" algn="just"/>
            <a:r>
              <a:rPr lang="fr-FR" sz="1200" i="1" kern="15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Mangal" panose="02040503050203030202" pitchFamily="18" charset="0"/>
              </a:rPr>
              <a:t>2. Pour chaque nombre des listes a et b, je dis le chiffre des dizaines de mille et le nombre de centaines.</a:t>
            </a:r>
            <a:endParaRPr lang="fr-FR" sz="1200" kern="150" dirty="0">
              <a:effectLst/>
              <a:latin typeface="Liberation Serif"/>
              <a:ea typeface="SimSun" panose="02010600030101010101" pitchFamily="2" charset="-122"/>
              <a:cs typeface="Mangal" panose="02040503050203030202" pitchFamily="18" charset="0"/>
            </a:endParaRPr>
          </a:p>
          <a:p>
            <a:pPr marR="61595" algn="just"/>
            <a:r>
              <a:rPr lang="fr-FR" sz="1200" i="1" kern="15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Mangal" panose="02040503050203030202" pitchFamily="18" charset="0"/>
              </a:rPr>
              <a:t>3. Pour chaque nombre des listes c et d, je dis le chiffre des centaines de mille et le nombre de milliers.</a:t>
            </a:r>
            <a:endParaRPr lang="fr-FR" sz="1200" kern="150" dirty="0">
              <a:effectLst/>
              <a:latin typeface="Liberation Serif"/>
              <a:ea typeface="SimSun" panose="02010600030101010101" pitchFamily="2" charset="-122"/>
              <a:cs typeface="Mangal" panose="02040503050203030202" pitchFamily="18" charset="0"/>
            </a:endParaRPr>
          </a:p>
          <a:p>
            <a:r>
              <a:rPr lang="fr-FR" sz="10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fr-FR" sz="1200" kern="15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Mangal" panose="02040503050203030202" pitchFamily="18" charset="0"/>
              </a:rPr>
              <a:t>b) 483 038 – 507 167 – 706 914 – 820 756 – 191 458 – 305 009</a:t>
            </a:r>
            <a:endParaRPr lang="fr-FR" sz="1200" kern="150" dirty="0">
              <a:effectLst/>
              <a:latin typeface="Liberation Serif"/>
              <a:ea typeface="SimSun" panose="02010600030101010101" pitchFamily="2" charset="-122"/>
              <a:cs typeface="Mangal" panose="02040503050203030202" pitchFamily="18" charset="0"/>
            </a:endParaRPr>
          </a:p>
          <a:p>
            <a:r>
              <a:rPr lang="fr-FR" sz="10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 </a:t>
            </a:r>
          </a:p>
          <a:p>
            <a:r>
              <a:rPr lang="fr-FR" sz="10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CM2                                                                        Fiche 3</a:t>
            </a:r>
            <a:endParaRPr lang="fr-FR" sz="10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algn="ctr"/>
            <a:r>
              <a:rPr lang="fr-FR" sz="1200" b="1" kern="15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Mangal" panose="02040503050203030202" pitchFamily="18" charset="0"/>
              </a:rPr>
              <a:t>Les nombres de 100 000 à 9 999 999</a:t>
            </a:r>
            <a:endParaRPr lang="fr-FR" sz="1200" kern="150" dirty="0">
              <a:effectLst/>
              <a:latin typeface="Liberation Serif"/>
              <a:ea typeface="SimSun" panose="02010600030101010101" pitchFamily="2" charset="-122"/>
              <a:cs typeface="Mangal" panose="02040503050203030202" pitchFamily="18" charset="0"/>
            </a:endParaRPr>
          </a:p>
          <a:p>
            <a:pPr marR="61595"/>
            <a:r>
              <a:rPr lang="fr-FR" sz="1200" i="1" kern="15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Mangal" panose="02040503050203030202" pitchFamily="18" charset="0"/>
              </a:rPr>
              <a:t>1. Je m'entraîne à lire rapidement les nombres avec un adulte.</a:t>
            </a:r>
            <a:endParaRPr lang="fr-FR" sz="1200" kern="150" dirty="0">
              <a:effectLst/>
              <a:latin typeface="Liberation Serif"/>
              <a:ea typeface="SimSun" panose="02010600030101010101" pitchFamily="2" charset="-122"/>
              <a:cs typeface="Mangal" panose="02040503050203030202" pitchFamily="18" charset="0"/>
            </a:endParaRPr>
          </a:p>
          <a:p>
            <a:pPr marR="61595" algn="just"/>
            <a:r>
              <a:rPr lang="fr-FR" sz="1200" i="1" kern="15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Mangal" panose="02040503050203030202" pitchFamily="18" charset="0"/>
              </a:rPr>
              <a:t>2. Pour chaque nombre des listes a et b, je dis le chiffre des dizaines de mille et le nombre de centaines.</a:t>
            </a:r>
            <a:endParaRPr lang="fr-FR" sz="1200" kern="150" dirty="0">
              <a:effectLst/>
              <a:latin typeface="Liberation Serif"/>
              <a:ea typeface="SimSun" panose="02010600030101010101" pitchFamily="2" charset="-122"/>
              <a:cs typeface="Mangal" panose="02040503050203030202" pitchFamily="18" charset="0"/>
            </a:endParaRPr>
          </a:p>
          <a:p>
            <a:pPr marR="61595" algn="just"/>
            <a:r>
              <a:rPr lang="fr-FR" sz="1200" i="1" kern="15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Mangal" panose="02040503050203030202" pitchFamily="18" charset="0"/>
              </a:rPr>
              <a:t>3. Pour chaque nombre des listes c et d, je dis le chiffre des centaines de mille et le nombre de milliers.</a:t>
            </a:r>
            <a:endParaRPr lang="fr-FR" sz="1200" kern="150" dirty="0">
              <a:effectLst/>
              <a:latin typeface="Liberation Serif"/>
              <a:ea typeface="SimSun" panose="02010600030101010101" pitchFamily="2" charset="-122"/>
              <a:cs typeface="Mangal" panose="02040503050203030202" pitchFamily="18" charset="0"/>
            </a:endParaRPr>
          </a:p>
          <a:p>
            <a:r>
              <a:rPr lang="fr-FR" sz="1200" kern="15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Mangal" panose="02040503050203030202" pitchFamily="18" charset="0"/>
              </a:rPr>
              <a:t>b) 3 483 038 – 507 167 – 2 706 914 – 820 756 – 191 458 – 4 005 359</a:t>
            </a:r>
            <a:endParaRPr lang="fr-FR" sz="1200" kern="150" dirty="0">
              <a:effectLst/>
              <a:latin typeface="Liberation Serif"/>
              <a:ea typeface="SimSun" panose="02010600030101010101" pitchFamily="2" charset="-122"/>
              <a:cs typeface="Mangal" panose="02040503050203030202" pitchFamily="18" charset="0"/>
            </a:endParaRP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1D0DCB-53C1-4A2F-81CE-DB3D6756AA75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14545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108075" y="812800"/>
            <a:ext cx="5343525" cy="4008438"/>
          </a:xfrm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CM1                                                                        Fiche 3</a:t>
            </a:r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algn="ctr"/>
            <a:r>
              <a:rPr lang="fr-FR" sz="1800" b="1" kern="15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Mangal" panose="02040503050203030202" pitchFamily="18" charset="0"/>
              </a:rPr>
              <a:t>Les nombres de 100 000 à 999 999</a:t>
            </a:r>
            <a:endParaRPr lang="fr-FR" sz="1800" kern="150" dirty="0">
              <a:effectLst/>
              <a:latin typeface="Liberation Serif"/>
              <a:ea typeface="SimSun" panose="02010600030101010101" pitchFamily="2" charset="-122"/>
              <a:cs typeface="Mangal" panose="02040503050203030202" pitchFamily="18" charset="0"/>
            </a:endParaRPr>
          </a:p>
          <a:p>
            <a:pPr algn="just"/>
            <a:r>
              <a:rPr lang="fr-FR" sz="1800" i="1" kern="15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Mangal" panose="02040503050203030202" pitchFamily="18" charset="0"/>
              </a:rPr>
              <a:t>1. Je m'entraîne à lire rapidement les nombres avec un adulte.</a:t>
            </a:r>
            <a:endParaRPr lang="fr-FR" sz="1800" kern="150" dirty="0">
              <a:effectLst/>
              <a:latin typeface="Liberation Serif"/>
              <a:ea typeface="SimSun" panose="02010600030101010101" pitchFamily="2" charset="-122"/>
              <a:cs typeface="Mangal" panose="02040503050203030202" pitchFamily="18" charset="0"/>
            </a:endParaRPr>
          </a:p>
          <a:p>
            <a:pPr marR="61595" algn="just"/>
            <a:r>
              <a:rPr lang="fr-FR" sz="1800" i="1" kern="15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Mangal" panose="02040503050203030202" pitchFamily="18" charset="0"/>
              </a:rPr>
              <a:t>2. Pour chaque nombre des listes a et b, je dis le chiffre des dizaines de mille et le nombre de centaines.</a:t>
            </a:r>
            <a:endParaRPr lang="fr-FR" sz="1800" kern="150" dirty="0">
              <a:effectLst/>
              <a:latin typeface="Liberation Serif"/>
              <a:ea typeface="SimSun" panose="02010600030101010101" pitchFamily="2" charset="-122"/>
              <a:cs typeface="Mangal" panose="02040503050203030202" pitchFamily="18" charset="0"/>
            </a:endParaRPr>
          </a:p>
          <a:p>
            <a:pPr marR="61595" algn="just"/>
            <a:r>
              <a:rPr lang="fr-FR" sz="1800" i="1" kern="15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Mangal" panose="02040503050203030202" pitchFamily="18" charset="0"/>
              </a:rPr>
              <a:t>3. Pour chaque nombre des listes c et d, je dis le chiffre des centaines de mille et le nombre de milliers.</a:t>
            </a:r>
            <a:endParaRPr lang="fr-FR" sz="1800" kern="150" dirty="0">
              <a:effectLst/>
              <a:latin typeface="Liberation Serif"/>
              <a:ea typeface="SimSun" panose="02010600030101010101" pitchFamily="2" charset="-122"/>
              <a:cs typeface="Mangal" panose="02040503050203030202" pitchFamily="18" charset="0"/>
            </a:endParaRPr>
          </a:p>
          <a:p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fr-FR" sz="1800" kern="15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Mangal" panose="02040503050203030202" pitchFamily="18" charset="0"/>
              </a:rPr>
              <a:t>c)  358 003 – 614 732 – 555 270 – 286 351 – 192 305 –  804 950</a:t>
            </a:r>
            <a:endParaRPr lang="fr-FR" sz="1800" kern="150" dirty="0">
              <a:effectLst/>
              <a:latin typeface="Liberation Serif"/>
              <a:ea typeface="SimSun" panose="02010600030101010101" pitchFamily="2" charset="-122"/>
              <a:cs typeface="Mangal" panose="02040503050203030202" pitchFamily="18" charset="0"/>
            </a:endParaRPr>
          </a:p>
          <a:p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 </a:t>
            </a:r>
          </a:p>
          <a:p>
            <a:r>
              <a:rPr lang="fr-FR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CM2                                                                        Fiche 3</a:t>
            </a:r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algn="ctr"/>
            <a:r>
              <a:rPr lang="fr-FR" sz="1800" b="1" kern="15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Mangal" panose="02040503050203030202" pitchFamily="18" charset="0"/>
              </a:rPr>
              <a:t>Les nombres de 100 000 à 9 999 999</a:t>
            </a:r>
            <a:endParaRPr lang="fr-FR" sz="1800" kern="150" dirty="0">
              <a:effectLst/>
              <a:latin typeface="Liberation Serif"/>
              <a:ea typeface="SimSun" panose="02010600030101010101" pitchFamily="2" charset="-122"/>
              <a:cs typeface="Mangal" panose="02040503050203030202" pitchFamily="18" charset="0"/>
            </a:endParaRPr>
          </a:p>
          <a:p>
            <a:pPr marR="61595"/>
            <a:r>
              <a:rPr lang="fr-FR" sz="1800" i="1" kern="15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Mangal" panose="02040503050203030202" pitchFamily="18" charset="0"/>
              </a:rPr>
              <a:t>1. Je m'entraîne à lire rapidement les nombres avec un adulte.</a:t>
            </a:r>
            <a:endParaRPr lang="fr-FR" sz="1800" kern="150" dirty="0">
              <a:effectLst/>
              <a:latin typeface="Liberation Serif"/>
              <a:ea typeface="SimSun" panose="02010600030101010101" pitchFamily="2" charset="-122"/>
              <a:cs typeface="Mangal" panose="02040503050203030202" pitchFamily="18" charset="0"/>
            </a:endParaRPr>
          </a:p>
          <a:p>
            <a:pPr marR="61595" algn="just"/>
            <a:r>
              <a:rPr lang="fr-FR" sz="1800" i="1" kern="15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Mangal" panose="02040503050203030202" pitchFamily="18" charset="0"/>
              </a:rPr>
              <a:t>2. Pour chaque nombre des listes a et b, je dis le chiffre des dizaines de mille et le nombre de centaines.</a:t>
            </a:r>
            <a:endParaRPr lang="fr-FR" sz="1800" kern="150" dirty="0">
              <a:effectLst/>
              <a:latin typeface="Liberation Serif"/>
              <a:ea typeface="SimSun" panose="02010600030101010101" pitchFamily="2" charset="-122"/>
              <a:cs typeface="Mangal" panose="02040503050203030202" pitchFamily="18" charset="0"/>
            </a:endParaRPr>
          </a:p>
          <a:p>
            <a:pPr marR="61595" algn="just"/>
            <a:r>
              <a:rPr lang="fr-FR" sz="1800" i="1" kern="15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Mangal" panose="02040503050203030202" pitchFamily="18" charset="0"/>
              </a:rPr>
              <a:t>3. Pour chaque nombre des listes c et d, je dis le chiffre des centaines de mille et le nombre de milliers.</a:t>
            </a:r>
            <a:endParaRPr lang="fr-FR" sz="1800" kern="150" dirty="0">
              <a:effectLst/>
              <a:latin typeface="Liberation Serif"/>
              <a:ea typeface="SimSun" panose="02010600030101010101" pitchFamily="2" charset="-122"/>
              <a:cs typeface="Mangal" panose="02040503050203030202" pitchFamily="18" charset="0"/>
            </a:endParaRPr>
          </a:p>
          <a:p>
            <a:pPr algn="just"/>
            <a:r>
              <a:rPr lang="fr-FR" sz="1800" kern="15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Mangal" panose="02040503050203030202" pitchFamily="18" charset="0"/>
              </a:rPr>
              <a:t>c)  8 495 003   –   614 732   –   4 055 270   –   286 351 </a:t>
            </a:r>
            <a:r>
              <a:rPr lang="fr-FR" sz="1800" kern="150" dirty="0">
                <a:effectLst/>
                <a:latin typeface="Liberation Serif"/>
                <a:ea typeface="SimSun" panose="02010600030101010101" pitchFamily="2" charset="-122"/>
                <a:cs typeface="Mangal" panose="02040503050203030202" pitchFamily="18" charset="0"/>
              </a:rPr>
              <a:t> </a:t>
            </a:r>
            <a:r>
              <a:rPr lang="fr-FR" sz="1800" kern="15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Mangal" panose="02040503050203030202" pitchFamily="18" charset="0"/>
              </a:rPr>
              <a:t>– 9 305 030 – 8 182 950</a:t>
            </a:r>
            <a:endParaRPr lang="fr-FR" sz="1800" kern="150" dirty="0">
              <a:effectLst/>
              <a:latin typeface="Liberation Serif"/>
              <a:ea typeface="SimSun" panose="02010600030101010101" pitchFamily="2" charset="-122"/>
              <a:cs typeface="Mangal" panose="02040503050203030202" pitchFamily="18" charset="0"/>
            </a:endParaRP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1D0DCB-53C1-4A2F-81CE-DB3D6756AA75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7293851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108075" y="812800"/>
            <a:ext cx="5343525" cy="4008438"/>
          </a:xfrm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sz="8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CM1                                                                        Fiche 3</a:t>
            </a:r>
            <a:endParaRPr lang="fr-FR" sz="8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algn="ctr"/>
            <a:r>
              <a:rPr lang="fr-FR" sz="1000" b="1" kern="15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Mangal" panose="02040503050203030202" pitchFamily="18" charset="0"/>
              </a:rPr>
              <a:t>Les nombres de 100 000 à 999 999</a:t>
            </a:r>
            <a:endParaRPr lang="fr-FR" sz="1000" kern="150" dirty="0">
              <a:effectLst/>
              <a:latin typeface="Liberation Serif"/>
              <a:ea typeface="SimSun" panose="02010600030101010101" pitchFamily="2" charset="-122"/>
              <a:cs typeface="Mangal" panose="02040503050203030202" pitchFamily="18" charset="0"/>
            </a:endParaRPr>
          </a:p>
          <a:p>
            <a:pPr algn="just"/>
            <a:r>
              <a:rPr lang="fr-FR" sz="1000" i="1" kern="15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Mangal" panose="02040503050203030202" pitchFamily="18" charset="0"/>
              </a:rPr>
              <a:t>1. Je m'entraîne à lire rapidement les nombres avec un adulte.</a:t>
            </a:r>
            <a:endParaRPr lang="fr-FR" sz="1000" kern="150" dirty="0">
              <a:effectLst/>
              <a:latin typeface="Liberation Serif"/>
              <a:ea typeface="SimSun" panose="02010600030101010101" pitchFamily="2" charset="-122"/>
              <a:cs typeface="Mangal" panose="02040503050203030202" pitchFamily="18" charset="0"/>
            </a:endParaRPr>
          </a:p>
          <a:p>
            <a:pPr marR="61595" algn="just"/>
            <a:r>
              <a:rPr lang="fr-FR" sz="1000" i="1" kern="15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Mangal" panose="02040503050203030202" pitchFamily="18" charset="0"/>
              </a:rPr>
              <a:t>2. Pour chaque nombre des listes a et b, je dis le chiffre des dizaines de mille et le nombre de centaines.</a:t>
            </a:r>
            <a:endParaRPr lang="fr-FR" sz="1000" kern="150" dirty="0">
              <a:effectLst/>
              <a:latin typeface="Liberation Serif"/>
              <a:ea typeface="SimSun" panose="02010600030101010101" pitchFamily="2" charset="-122"/>
              <a:cs typeface="Mangal" panose="02040503050203030202" pitchFamily="18" charset="0"/>
            </a:endParaRPr>
          </a:p>
          <a:p>
            <a:pPr marR="61595" algn="just"/>
            <a:r>
              <a:rPr lang="fr-FR" sz="1000" i="1" kern="15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Mangal" panose="02040503050203030202" pitchFamily="18" charset="0"/>
              </a:rPr>
              <a:t>3. Pour chaque nombre des listes c et d, je dis le chiffre des centaines de mille et le nombre de milliers.</a:t>
            </a:r>
            <a:endParaRPr lang="fr-FR" sz="1000" kern="150" dirty="0">
              <a:effectLst/>
              <a:latin typeface="Liberation Serif"/>
              <a:ea typeface="SimSun" panose="02010600030101010101" pitchFamily="2" charset="-122"/>
              <a:cs typeface="Mangal" panose="02040503050203030202" pitchFamily="18" charset="0"/>
            </a:endParaRPr>
          </a:p>
          <a:p>
            <a:r>
              <a:rPr lang="fr-FR" sz="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fr-FR" sz="1000" kern="15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Mangal" panose="02040503050203030202" pitchFamily="18" charset="0"/>
              </a:rPr>
              <a:t>c)  358 003 – 614 732 – 555 270 – 286 351 – 192 305 –  804 950</a:t>
            </a:r>
            <a:endParaRPr lang="fr-FR" sz="1000" kern="150" dirty="0">
              <a:effectLst/>
              <a:latin typeface="Liberation Serif"/>
              <a:ea typeface="SimSun" panose="02010600030101010101" pitchFamily="2" charset="-122"/>
              <a:cs typeface="Mangal" panose="02040503050203030202" pitchFamily="18" charset="0"/>
            </a:endParaRPr>
          </a:p>
          <a:p>
            <a:r>
              <a:rPr lang="fr-FR" sz="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 </a:t>
            </a:r>
          </a:p>
          <a:p>
            <a:r>
              <a:rPr lang="fr-FR" sz="8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CM2                                                                        Fiche 3</a:t>
            </a:r>
            <a:endParaRPr lang="fr-FR" sz="8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algn="ctr"/>
            <a:r>
              <a:rPr lang="fr-FR" sz="1000" b="1" kern="15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Mangal" panose="02040503050203030202" pitchFamily="18" charset="0"/>
              </a:rPr>
              <a:t>Les nombres de 100 000 à 9 999 999</a:t>
            </a:r>
            <a:endParaRPr lang="fr-FR" sz="1000" kern="150" dirty="0">
              <a:effectLst/>
              <a:latin typeface="Liberation Serif"/>
              <a:ea typeface="SimSun" panose="02010600030101010101" pitchFamily="2" charset="-122"/>
              <a:cs typeface="Mangal" panose="02040503050203030202" pitchFamily="18" charset="0"/>
            </a:endParaRPr>
          </a:p>
          <a:p>
            <a:pPr marR="61595"/>
            <a:r>
              <a:rPr lang="fr-FR" sz="1000" i="1" kern="15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Mangal" panose="02040503050203030202" pitchFamily="18" charset="0"/>
              </a:rPr>
              <a:t>1. Je m'entraîne à lire rapidement les nombres avec un adulte.</a:t>
            </a:r>
            <a:endParaRPr lang="fr-FR" sz="1000" kern="150" dirty="0">
              <a:effectLst/>
              <a:latin typeface="Liberation Serif"/>
              <a:ea typeface="SimSun" panose="02010600030101010101" pitchFamily="2" charset="-122"/>
              <a:cs typeface="Mangal" panose="02040503050203030202" pitchFamily="18" charset="0"/>
            </a:endParaRPr>
          </a:p>
          <a:p>
            <a:pPr marR="61595" algn="just"/>
            <a:r>
              <a:rPr lang="fr-FR" sz="1000" i="1" kern="15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Mangal" panose="02040503050203030202" pitchFamily="18" charset="0"/>
              </a:rPr>
              <a:t>2. Pour chaque nombre des listes a et b, je dis le chiffre des dizaines de mille et le nombre de centaines.</a:t>
            </a:r>
            <a:endParaRPr lang="fr-FR" sz="1000" kern="150" dirty="0">
              <a:effectLst/>
              <a:latin typeface="Liberation Serif"/>
              <a:ea typeface="SimSun" panose="02010600030101010101" pitchFamily="2" charset="-122"/>
              <a:cs typeface="Mangal" panose="02040503050203030202" pitchFamily="18" charset="0"/>
            </a:endParaRPr>
          </a:p>
          <a:p>
            <a:pPr marR="61595" algn="just"/>
            <a:r>
              <a:rPr lang="fr-FR" sz="1000" i="1" kern="15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Mangal" panose="02040503050203030202" pitchFamily="18" charset="0"/>
              </a:rPr>
              <a:t>3. Pour chaque nombre des listes c et d, je dis le chiffre des centaines de mille et le nombre de milliers.</a:t>
            </a:r>
            <a:endParaRPr lang="fr-FR" sz="1000" kern="150" dirty="0">
              <a:effectLst/>
              <a:latin typeface="Liberation Serif"/>
              <a:ea typeface="SimSun" panose="02010600030101010101" pitchFamily="2" charset="-122"/>
              <a:cs typeface="Mangal" panose="02040503050203030202" pitchFamily="18" charset="0"/>
            </a:endParaRPr>
          </a:p>
          <a:p>
            <a:pPr algn="just"/>
            <a:r>
              <a:rPr lang="fr-FR" sz="1000" kern="15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Mangal" panose="02040503050203030202" pitchFamily="18" charset="0"/>
              </a:rPr>
              <a:t>c)  8 495 003   –   614 732   –   4 055 270   –   286 351 </a:t>
            </a:r>
            <a:r>
              <a:rPr lang="fr-FR" sz="1000" kern="150" dirty="0">
                <a:effectLst/>
                <a:latin typeface="Liberation Serif"/>
                <a:ea typeface="SimSun" panose="02010600030101010101" pitchFamily="2" charset="-122"/>
                <a:cs typeface="Mangal" panose="02040503050203030202" pitchFamily="18" charset="0"/>
              </a:rPr>
              <a:t> </a:t>
            </a:r>
            <a:r>
              <a:rPr lang="fr-FR" sz="1000" kern="15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Mangal" panose="02040503050203030202" pitchFamily="18" charset="0"/>
              </a:rPr>
              <a:t>– 9 305 030 – 8 182 950</a:t>
            </a:r>
            <a:endParaRPr lang="fr-FR" sz="1000" kern="150" dirty="0">
              <a:effectLst/>
              <a:latin typeface="Liberation Serif"/>
              <a:ea typeface="SimSun" panose="02010600030101010101" pitchFamily="2" charset="-122"/>
              <a:cs typeface="Mangal" panose="02040503050203030202" pitchFamily="18" charset="0"/>
            </a:endParaRPr>
          </a:p>
          <a:p>
            <a:endParaRPr lang="fr-FR" sz="10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1D0DCB-53C1-4A2F-81CE-DB3D6756AA75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6573891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108075" y="812800"/>
            <a:ext cx="5343525" cy="4008438"/>
          </a:xfrm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sz="10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CM1                                                                        Fiche 3</a:t>
            </a:r>
            <a:endParaRPr lang="fr-FR" sz="10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algn="ctr"/>
            <a:r>
              <a:rPr lang="fr-FR" sz="1200" b="1" kern="15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Mangal" panose="02040503050203030202" pitchFamily="18" charset="0"/>
              </a:rPr>
              <a:t>Les nombres de 100 000 à 999 999</a:t>
            </a:r>
            <a:endParaRPr lang="fr-FR" sz="1200" kern="150" dirty="0">
              <a:effectLst/>
              <a:latin typeface="Liberation Serif"/>
              <a:ea typeface="SimSun" panose="02010600030101010101" pitchFamily="2" charset="-122"/>
              <a:cs typeface="Mangal" panose="02040503050203030202" pitchFamily="18" charset="0"/>
            </a:endParaRPr>
          </a:p>
          <a:p>
            <a:pPr algn="just"/>
            <a:r>
              <a:rPr lang="fr-FR" sz="1200" i="1" kern="15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Mangal" panose="02040503050203030202" pitchFamily="18" charset="0"/>
              </a:rPr>
              <a:t>1. Je m'entraîne à lire rapidement les nombres avec un adulte.</a:t>
            </a:r>
            <a:endParaRPr lang="fr-FR" sz="1200" kern="150" dirty="0">
              <a:effectLst/>
              <a:latin typeface="Liberation Serif"/>
              <a:ea typeface="SimSun" panose="02010600030101010101" pitchFamily="2" charset="-122"/>
              <a:cs typeface="Mangal" panose="02040503050203030202" pitchFamily="18" charset="0"/>
            </a:endParaRPr>
          </a:p>
          <a:p>
            <a:pPr marR="61595" algn="just"/>
            <a:r>
              <a:rPr lang="fr-FR" sz="1200" i="1" kern="15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Mangal" panose="02040503050203030202" pitchFamily="18" charset="0"/>
              </a:rPr>
              <a:t>2. Pour chaque nombre des listes a et b, je dis le chiffre des dizaines de mille et le nombre de centaines.</a:t>
            </a:r>
            <a:endParaRPr lang="fr-FR" sz="1200" kern="150" dirty="0">
              <a:effectLst/>
              <a:latin typeface="Liberation Serif"/>
              <a:ea typeface="SimSun" panose="02010600030101010101" pitchFamily="2" charset="-122"/>
              <a:cs typeface="Mangal" panose="02040503050203030202" pitchFamily="18" charset="0"/>
            </a:endParaRPr>
          </a:p>
          <a:p>
            <a:pPr marR="61595" algn="just"/>
            <a:r>
              <a:rPr lang="fr-FR" sz="1200" i="1" kern="15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Mangal" panose="02040503050203030202" pitchFamily="18" charset="0"/>
              </a:rPr>
              <a:t>3. Pour chaque nombre des listes c et d, je dis le chiffre des centaines de mille et le nombre de milliers.</a:t>
            </a:r>
            <a:endParaRPr lang="fr-FR" sz="1200" kern="150" dirty="0">
              <a:effectLst/>
              <a:latin typeface="Liberation Serif"/>
              <a:ea typeface="SimSun" panose="02010600030101010101" pitchFamily="2" charset="-122"/>
              <a:cs typeface="Mangal" panose="02040503050203030202" pitchFamily="18" charset="0"/>
            </a:endParaRPr>
          </a:p>
          <a:p>
            <a:r>
              <a:rPr lang="fr-FR" sz="10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fr-FR" sz="1200" kern="15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Mangal" panose="02040503050203030202" pitchFamily="18" charset="0"/>
              </a:rPr>
              <a:t>c)  358 003 – 614 732 – 555 270 – 286 351 – 192 305 –  804 950</a:t>
            </a:r>
            <a:endParaRPr lang="fr-FR" sz="1200" kern="150" dirty="0">
              <a:effectLst/>
              <a:latin typeface="Liberation Serif"/>
              <a:ea typeface="SimSun" panose="02010600030101010101" pitchFamily="2" charset="-122"/>
              <a:cs typeface="Mangal" panose="02040503050203030202" pitchFamily="18" charset="0"/>
            </a:endParaRPr>
          </a:p>
          <a:p>
            <a:r>
              <a:rPr lang="fr-FR" sz="10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 </a:t>
            </a:r>
          </a:p>
          <a:p>
            <a:r>
              <a:rPr lang="fr-FR" sz="10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CM2                                                                        Fiche 3</a:t>
            </a:r>
            <a:endParaRPr lang="fr-FR" sz="10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algn="ctr"/>
            <a:r>
              <a:rPr lang="fr-FR" sz="1200" b="1" kern="15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Mangal" panose="02040503050203030202" pitchFamily="18" charset="0"/>
              </a:rPr>
              <a:t>Les nombres de 100 000 à 9 999 999</a:t>
            </a:r>
            <a:endParaRPr lang="fr-FR" sz="1200" kern="150" dirty="0">
              <a:effectLst/>
              <a:latin typeface="Liberation Serif"/>
              <a:ea typeface="SimSun" panose="02010600030101010101" pitchFamily="2" charset="-122"/>
              <a:cs typeface="Mangal" panose="02040503050203030202" pitchFamily="18" charset="0"/>
            </a:endParaRPr>
          </a:p>
          <a:p>
            <a:pPr marR="61595"/>
            <a:r>
              <a:rPr lang="fr-FR" sz="1200" i="1" kern="15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Mangal" panose="02040503050203030202" pitchFamily="18" charset="0"/>
              </a:rPr>
              <a:t>1. Je m'entraîne à lire rapidement les nombres avec un adulte.</a:t>
            </a:r>
            <a:endParaRPr lang="fr-FR" sz="1200" kern="150" dirty="0">
              <a:effectLst/>
              <a:latin typeface="Liberation Serif"/>
              <a:ea typeface="SimSun" panose="02010600030101010101" pitchFamily="2" charset="-122"/>
              <a:cs typeface="Mangal" panose="02040503050203030202" pitchFamily="18" charset="0"/>
            </a:endParaRPr>
          </a:p>
          <a:p>
            <a:pPr marR="61595" algn="just"/>
            <a:r>
              <a:rPr lang="fr-FR" sz="1200" i="1" kern="15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Mangal" panose="02040503050203030202" pitchFamily="18" charset="0"/>
              </a:rPr>
              <a:t>2. Pour chaque nombre des listes a et b, je dis le chiffre des dizaines de mille et le nombre de centaines.</a:t>
            </a:r>
            <a:endParaRPr lang="fr-FR" sz="1200" kern="150" dirty="0">
              <a:effectLst/>
              <a:latin typeface="Liberation Serif"/>
              <a:ea typeface="SimSun" panose="02010600030101010101" pitchFamily="2" charset="-122"/>
              <a:cs typeface="Mangal" panose="02040503050203030202" pitchFamily="18" charset="0"/>
            </a:endParaRPr>
          </a:p>
          <a:p>
            <a:pPr marR="61595" algn="just"/>
            <a:r>
              <a:rPr lang="fr-FR" sz="1200" i="1" kern="15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Mangal" panose="02040503050203030202" pitchFamily="18" charset="0"/>
              </a:rPr>
              <a:t>3. Pour chaque nombre des listes c et d, je dis le chiffre des centaines de mille et le nombre de milliers.</a:t>
            </a:r>
            <a:endParaRPr lang="fr-FR" sz="1200" kern="150" dirty="0">
              <a:effectLst/>
              <a:latin typeface="Liberation Serif"/>
              <a:ea typeface="SimSun" panose="02010600030101010101" pitchFamily="2" charset="-122"/>
              <a:cs typeface="Mangal" panose="02040503050203030202" pitchFamily="18" charset="0"/>
            </a:endParaRPr>
          </a:p>
          <a:p>
            <a:pPr algn="just"/>
            <a:r>
              <a:rPr lang="fr-FR" sz="1200" kern="15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Mangal" panose="02040503050203030202" pitchFamily="18" charset="0"/>
              </a:rPr>
              <a:t>c)  8 495 003   –   614 732   –   4 055 270   –   286 351 </a:t>
            </a:r>
            <a:r>
              <a:rPr lang="fr-FR" sz="1200" kern="150" dirty="0">
                <a:effectLst/>
                <a:latin typeface="Liberation Serif"/>
                <a:ea typeface="SimSun" panose="02010600030101010101" pitchFamily="2" charset="-122"/>
                <a:cs typeface="Mangal" panose="02040503050203030202" pitchFamily="18" charset="0"/>
              </a:rPr>
              <a:t> </a:t>
            </a:r>
            <a:r>
              <a:rPr lang="fr-FR" sz="1200" kern="15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Mangal" panose="02040503050203030202" pitchFamily="18" charset="0"/>
              </a:rPr>
              <a:t>– 9 305 030 – 8 182 950</a:t>
            </a:r>
            <a:endParaRPr lang="fr-FR" sz="1200" kern="150" dirty="0">
              <a:effectLst/>
              <a:latin typeface="Liberation Serif"/>
              <a:ea typeface="SimSun" panose="02010600030101010101" pitchFamily="2" charset="-122"/>
              <a:cs typeface="Mangal" panose="02040503050203030202" pitchFamily="18" charset="0"/>
            </a:endParaRPr>
          </a:p>
          <a:p>
            <a:endParaRPr lang="fr-FR" dirty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1D0DCB-53C1-4A2F-81CE-DB3D6756AA75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524032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68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72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73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74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75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4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5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5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fr-FR" sz="4400" b="0" strike="noStrike" spc="-1">
                <a:latin typeface="Arial"/>
              </a:rPr>
              <a:t>Cliquez pour éditer le format du texte-titre</a:t>
            </a: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3200" b="0" strike="noStrike" spc="-1">
                <a:latin typeface="Arial"/>
              </a:rPr>
              <a:t>Cliquez pour éditer le format du plan de texte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2800" b="0" strike="noStrike" spc="-1">
                <a:latin typeface="Arial"/>
              </a:rPr>
              <a:t>Second niveau de plan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400" b="0" strike="noStrike" spc="-1">
                <a:latin typeface="Arial"/>
              </a:rPr>
              <a:t>Troisième niveau de plan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2000" b="0" strike="noStrike" spc="-1">
                <a:latin typeface="Arial"/>
              </a:rPr>
              <a:t>Quatrième niveau de plan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latin typeface="Arial"/>
              </a:rPr>
              <a:t>Cinquième niveau de plan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latin typeface="Arial"/>
              </a:rPr>
              <a:t>Sixième niveau de plan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latin typeface="Arial"/>
              </a:rPr>
              <a:t>Septième niveau de plan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" name="CustomShape 1"/>
          <p:cNvSpPr/>
          <p:nvPr/>
        </p:nvSpPr>
        <p:spPr>
          <a:xfrm>
            <a:off x="457200" y="4465"/>
            <a:ext cx="4038120" cy="514080"/>
          </a:xfrm>
          <a:prstGeom prst="rect">
            <a:avLst/>
          </a:prstGeom>
          <a:gradFill rotWithShape="0">
            <a:gsLst>
              <a:gs pos="0">
                <a:srgbClr val="38B6D7"/>
              </a:gs>
              <a:gs pos="100000">
                <a:srgbClr val="A6E6FF"/>
              </a:gs>
            </a:gsLst>
            <a:lin ang="16200000"/>
          </a:gradFill>
          <a:ln>
            <a:solidFill>
              <a:srgbClr val="46AAC4"/>
            </a:solidFill>
            <a:round/>
          </a:ln>
          <a:effectLst>
            <a:outerShdw blurRad="40000" dist="2304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400" b="1" strike="noStrike" spc="-1">
                <a:solidFill>
                  <a:srgbClr val="FFFFFF"/>
                </a:solidFill>
                <a:latin typeface="Calibri"/>
                <a:ea typeface="DejaVu Sans"/>
              </a:rPr>
              <a:t>CM1</a:t>
            </a:r>
            <a:endParaRPr lang="fr-FR" sz="2400" b="0" strike="noStrike" spc="-1">
              <a:latin typeface="Arial"/>
            </a:endParaRPr>
          </a:p>
        </p:txBody>
      </p:sp>
      <p:sp>
        <p:nvSpPr>
          <p:cNvPr id="339" name="CustomShape 2"/>
          <p:cNvSpPr/>
          <p:nvPr/>
        </p:nvSpPr>
        <p:spPr>
          <a:xfrm>
            <a:off x="4647240" y="0"/>
            <a:ext cx="4039560" cy="514080"/>
          </a:xfrm>
          <a:prstGeom prst="rect">
            <a:avLst/>
          </a:prstGeom>
          <a:gradFill rotWithShape="0">
            <a:gsLst>
              <a:gs pos="0">
                <a:srgbClr val="FF943D"/>
              </a:gs>
              <a:gs pos="100000">
                <a:srgbClr val="FFD2BC"/>
              </a:gs>
            </a:gsLst>
            <a:lin ang="16200000"/>
          </a:gradFill>
          <a:ln>
            <a:solidFill>
              <a:srgbClr val="F59240"/>
            </a:solidFill>
            <a:round/>
          </a:ln>
          <a:effectLst>
            <a:outerShdw blurRad="40000" dist="2304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400" b="1" strike="noStrike" spc="-1" dirty="0">
                <a:solidFill>
                  <a:srgbClr val="FFFFFF"/>
                </a:solidFill>
                <a:latin typeface="Calibri"/>
                <a:ea typeface="DejaVu Sans"/>
              </a:rPr>
              <a:t>CM2</a:t>
            </a:r>
            <a:endParaRPr lang="fr-FR" sz="2400" b="0" strike="noStrike" spc="-1" dirty="0">
              <a:latin typeface="Arial"/>
            </a:endParaRPr>
          </a:p>
        </p:txBody>
      </p:sp>
      <p:sp>
        <p:nvSpPr>
          <p:cNvPr id="340" name="CustomShape 3"/>
          <p:cNvSpPr/>
          <p:nvPr/>
        </p:nvSpPr>
        <p:spPr>
          <a:xfrm>
            <a:off x="2476260" y="625071"/>
            <a:ext cx="4038120" cy="46021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 marL="285840" indent="-284040" algn="ctr">
              <a:lnSpc>
                <a:spcPct val="100000"/>
              </a:lnSpc>
              <a:buClr>
                <a:srgbClr val="00B050"/>
              </a:buClr>
              <a:buFont typeface="Arial"/>
              <a:buChar char="•"/>
            </a:pPr>
            <a:r>
              <a:rPr lang="fr-FR" sz="2400" b="0" strike="noStrike" spc="-1">
                <a:solidFill>
                  <a:srgbClr val="00B050"/>
                </a:solidFill>
                <a:latin typeface="Calibri"/>
                <a:ea typeface="DejaVu Sans"/>
              </a:rPr>
              <a:t>Dictée de nombres</a:t>
            </a:r>
            <a:endParaRPr lang="fr-FR" sz="2400" b="0" strike="noStrike" spc="-1">
              <a:latin typeface="Arial"/>
            </a:endParaRPr>
          </a:p>
        </p:txBody>
      </p:sp>
      <p:pic>
        <p:nvPicPr>
          <p:cNvPr id="343" name="Image 8"/>
          <p:cNvPicPr/>
          <p:nvPr/>
        </p:nvPicPr>
        <p:blipFill>
          <a:blip r:embed="rId3"/>
          <a:stretch/>
        </p:blipFill>
        <p:spPr>
          <a:xfrm>
            <a:off x="40812" y="4316150"/>
            <a:ext cx="8950270" cy="2596020"/>
          </a:xfrm>
          <a:prstGeom prst="rect">
            <a:avLst/>
          </a:prstGeom>
          <a:ln>
            <a:noFill/>
          </a:ln>
        </p:spPr>
      </p:pic>
      <p:sp>
        <p:nvSpPr>
          <p:cNvPr id="342" name="CustomShape 4"/>
          <p:cNvSpPr/>
          <p:nvPr/>
        </p:nvSpPr>
        <p:spPr>
          <a:xfrm>
            <a:off x="40812" y="3486793"/>
            <a:ext cx="9071138" cy="82954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 marL="1800" algn="just">
              <a:lnSpc>
                <a:spcPct val="100000"/>
              </a:lnSpc>
              <a:buClr>
                <a:srgbClr val="00B050"/>
              </a:buClr>
            </a:pPr>
            <a:r>
              <a:rPr lang="fr-FR" sz="2400" spc="-1" dirty="0">
                <a:solidFill>
                  <a:srgbClr val="00B050"/>
                </a:solidFill>
                <a:latin typeface="Calibri"/>
              </a:rPr>
              <a:t>Pour chaque nombre, j’entoure le chiffre des unités en rouge et le nombre de dizaines de mille en vert.</a:t>
            </a:r>
            <a:endParaRPr lang="fr-FR" sz="2400" spc="-1" dirty="0"/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A57C93D2-C58C-44D1-97F1-FA8D051CFFA4}"/>
              </a:ext>
            </a:extLst>
          </p:cNvPr>
          <p:cNvSpPr txBox="1"/>
          <p:nvPr/>
        </p:nvSpPr>
        <p:spPr>
          <a:xfrm>
            <a:off x="5575198" y="625071"/>
            <a:ext cx="326179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4800" dirty="0">
                <a:solidFill>
                  <a:schemeClr val="accent6"/>
                </a:solidFill>
              </a:rPr>
              <a:t>7 273 156</a:t>
            </a:r>
          </a:p>
        </p:txBody>
      </p:sp>
      <p:grpSp>
        <p:nvGrpSpPr>
          <p:cNvPr id="16" name="Groupe 15">
            <a:extLst>
              <a:ext uri="{FF2B5EF4-FFF2-40B4-BE49-F238E27FC236}">
                <a16:creationId xmlns:a16="http://schemas.microsoft.com/office/drawing/2014/main" id="{58E6C7C9-C8D2-4E93-98DF-CDA7EE125B09}"/>
              </a:ext>
            </a:extLst>
          </p:cNvPr>
          <p:cNvGrpSpPr/>
          <p:nvPr/>
        </p:nvGrpSpPr>
        <p:grpSpPr>
          <a:xfrm>
            <a:off x="4289898" y="-22475"/>
            <a:ext cx="539003" cy="816430"/>
            <a:chOff x="25131" y="1"/>
            <a:chExt cx="539003" cy="816430"/>
          </a:xfrm>
        </p:grpSpPr>
        <p:pic>
          <p:nvPicPr>
            <p:cNvPr id="17" name="Picture 2" descr="Résultat de recherche d'images pour &quot;protège cahier violet&quot;">
              <a:extLst>
                <a:ext uri="{FF2B5EF4-FFF2-40B4-BE49-F238E27FC236}">
                  <a16:creationId xmlns:a16="http://schemas.microsoft.com/office/drawing/2014/main" id="{7A269CC2-1A15-45AE-8D0C-CED1F40A38CF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7647" t="2283" r="17647" b="4598"/>
            <a:stretch/>
          </p:blipFill>
          <p:spPr bwMode="auto">
            <a:xfrm>
              <a:off x="25131" y="1"/>
              <a:ext cx="539003" cy="81643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8" name="ZoneTexte 17">
              <a:extLst>
                <a:ext uri="{FF2B5EF4-FFF2-40B4-BE49-F238E27FC236}">
                  <a16:creationId xmlns:a16="http://schemas.microsoft.com/office/drawing/2014/main" id="{10DA8FC9-B48D-41E1-8707-0336B60200AE}"/>
                </a:ext>
              </a:extLst>
            </p:cNvPr>
            <p:cNvSpPr txBox="1"/>
            <p:nvPr/>
          </p:nvSpPr>
          <p:spPr>
            <a:xfrm>
              <a:off x="25132" y="408216"/>
              <a:ext cx="539002" cy="36933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fr-FR" sz="900" dirty="0"/>
                <a:t>Cahier du jour</a:t>
              </a:r>
            </a:p>
          </p:txBody>
        </p:sp>
      </p:grpSp>
      <p:sp>
        <p:nvSpPr>
          <p:cNvPr id="4" name="Rectangle 3">
            <a:extLst>
              <a:ext uri="{FF2B5EF4-FFF2-40B4-BE49-F238E27FC236}">
                <a16:creationId xmlns:a16="http://schemas.microsoft.com/office/drawing/2014/main" id="{E3AE66CC-1AE5-45A3-955C-094BA4329B6B}"/>
              </a:ext>
            </a:extLst>
          </p:cNvPr>
          <p:cNvSpPr/>
          <p:nvPr/>
        </p:nvSpPr>
        <p:spPr>
          <a:xfrm>
            <a:off x="210789" y="587112"/>
            <a:ext cx="268597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fr-FR" sz="4800" dirty="0">
                <a:solidFill>
                  <a:schemeClr val="accent1"/>
                </a:solidFill>
              </a:rPr>
              <a:t>784 605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1F14690-B44A-4B04-892D-8337B87F0C11}"/>
              </a:ext>
            </a:extLst>
          </p:cNvPr>
          <p:cNvSpPr/>
          <p:nvPr/>
        </p:nvSpPr>
        <p:spPr>
          <a:xfrm>
            <a:off x="307009" y="1289171"/>
            <a:ext cx="262128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fr-FR" sz="4800" dirty="0">
                <a:solidFill>
                  <a:schemeClr val="accent1"/>
                </a:solidFill>
              </a:rPr>
              <a:t>160 506</a:t>
            </a: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BEAE17B9-2430-4760-9F40-71935DAF7BD7}"/>
              </a:ext>
            </a:extLst>
          </p:cNvPr>
          <p:cNvSpPr txBox="1"/>
          <p:nvPr/>
        </p:nvSpPr>
        <p:spPr>
          <a:xfrm>
            <a:off x="6324587" y="1289171"/>
            <a:ext cx="26086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800" dirty="0">
                <a:solidFill>
                  <a:schemeClr val="accent6"/>
                </a:solidFill>
              </a:rPr>
              <a:t>784 023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6EC905E-F14A-4D84-9E98-51EC668B820D}"/>
              </a:ext>
            </a:extLst>
          </p:cNvPr>
          <p:cNvSpPr/>
          <p:nvPr/>
        </p:nvSpPr>
        <p:spPr>
          <a:xfrm>
            <a:off x="287123" y="1994447"/>
            <a:ext cx="268597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fr-FR" sz="4800" dirty="0">
                <a:solidFill>
                  <a:schemeClr val="accent1"/>
                </a:solidFill>
              </a:rPr>
              <a:t>656 931</a:t>
            </a:r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F63658F2-0679-41CB-AB69-E360AC6E77D3}"/>
              </a:ext>
            </a:extLst>
          </p:cNvPr>
          <p:cNvSpPr txBox="1"/>
          <p:nvPr/>
        </p:nvSpPr>
        <p:spPr>
          <a:xfrm>
            <a:off x="5756125" y="1967700"/>
            <a:ext cx="30808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4800" dirty="0">
                <a:solidFill>
                  <a:schemeClr val="accent6"/>
                </a:solidFill>
              </a:rPr>
              <a:t>4 232 789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39F1F90A-0153-43A8-92C0-389AE03A1E44}"/>
              </a:ext>
            </a:extLst>
          </p:cNvPr>
          <p:cNvSpPr/>
          <p:nvPr/>
        </p:nvSpPr>
        <p:spPr>
          <a:xfrm>
            <a:off x="254757" y="2699723"/>
            <a:ext cx="262128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fr-FR" sz="4800" dirty="0">
                <a:solidFill>
                  <a:schemeClr val="accent1"/>
                </a:solidFill>
              </a:rPr>
              <a:t>460 875</a:t>
            </a:r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F2E87765-1B21-4B9D-95C1-7ED36ED6B573}"/>
              </a:ext>
            </a:extLst>
          </p:cNvPr>
          <p:cNvSpPr txBox="1"/>
          <p:nvPr/>
        </p:nvSpPr>
        <p:spPr>
          <a:xfrm>
            <a:off x="5756125" y="2672800"/>
            <a:ext cx="30808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4800" dirty="0">
                <a:solidFill>
                  <a:schemeClr val="accent6"/>
                </a:solidFill>
              </a:rPr>
              <a:t>5 460 875</a:t>
            </a:r>
          </a:p>
        </p:txBody>
      </p:sp>
    </p:spTree>
    <p:extLst>
      <p:ext uri="{BB962C8B-B14F-4D97-AF65-F5344CB8AC3E}">
        <p14:creationId xmlns:p14="http://schemas.microsoft.com/office/powerpoint/2010/main" val="2732905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2" grpId="0"/>
      <p:bldP spid="9" grpId="0"/>
      <p:bldP spid="4" grpId="0"/>
      <p:bldP spid="5" grpId="0"/>
      <p:bldP spid="20" grpId="0"/>
      <p:bldP spid="6" grpId="0"/>
      <p:bldP spid="22" grpId="0"/>
      <p:bldP spid="19" grpId="0"/>
      <p:bldP spid="2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" name="CustomShape 1"/>
          <p:cNvSpPr/>
          <p:nvPr/>
        </p:nvSpPr>
        <p:spPr>
          <a:xfrm>
            <a:off x="457200" y="4465"/>
            <a:ext cx="4038120" cy="514080"/>
          </a:xfrm>
          <a:prstGeom prst="rect">
            <a:avLst/>
          </a:prstGeom>
          <a:gradFill rotWithShape="0">
            <a:gsLst>
              <a:gs pos="0">
                <a:srgbClr val="38B6D7"/>
              </a:gs>
              <a:gs pos="100000">
                <a:srgbClr val="A6E6FF"/>
              </a:gs>
            </a:gsLst>
            <a:lin ang="16200000"/>
          </a:gradFill>
          <a:ln>
            <a:solidFill>
              <a:srgbClr val="46AAC4"/>
            </a:solidFill>
            <a:round/>
          </a:ln>
          <a:effectLst>
            <a:outerShdw blurRad="40000" dist="2304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400" b="1" strike="noStrike" spc="-1">
                <a:solidFill>
                  <a:srgbClr val="FFFFFF"/>
                </a:solidFill>
                <a:latin typeface="Calibri"/>
                <a:ea typeface="DejaVu Sans"/>
              </a:rPr>
              <a:t>CM1</a:t>
            </a:r>
            <a:endParaRPr lang="fr-FR" sz="2400" b="0" strike="noStrike" spc="-1">
              <a:latin typeface="Arial"/>
            </a:endParaRPr>
          </a:p>
        </p:txBody>
      </p:sp>
      <p:sp>
        <p:nvSpPr>
          <p:cNvPr id="339" name="CustomShape 2"/>
          <p:cNvSpPr/>
          <p:nvPr/>
        </p:nvSpPr>
        <p:spPr>
          <a:xfrm>
            <a:off x="4647240" y="0"/>
            <a:ext cx="4039560" cy="514080"/>
          </a:xfrm>
          <a:prstGeom prst="rect">
            <a:avLst/>
          </a:prstGeom>
          <a:gradFill rotWithShape="0">
            <a:gsLst>
              <a:gs pos="0">
                <a:srgbClr val="FF943D"/>
              </a:gs>
              <a:gs pos="100000">
                <a:srgbClr val="FFD2BC"/>
              </a:gs>
            </a:gsLst>
            <a:lin ang="16200000"/>
          </a:gradFill>
          <a:ln>
            <a:solidFill>
              <a:srgbClr val="F59240"/>
            </a:solidFill>
            <a:round/>
          </a:ln>
          <a:effectLst>
            <a:outerShdw blurRad="40000" dist="2304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400" b="1" strike="noStrike" spc="-1" dirty="0">
                <a:solidFill>
                  <a:srgbClr val="FFFFFF"/>
                </a:solidFill>
                <a:latin typeface="Calibri"/>
                <a:ea typeface="DejaVu Sans"/>
              </a:rPr>
              <a:t>CM2</a:t>
            </a:r>
            <a:endParaRPr lang="fr-FR" sz="2400" b="0" strike="noStrike" spc="-1" dirty="0">
              <a:latin typeface="Arial"/>
            </a:endParaRPr>
          </a:p>
        </p:txBody>
      </p:sp>
      <p:sp>
        <p:nvSpPr>
          <p:cNvPr id="340" name="CustomShape 3"/>
          <p:cNvSpPr/>
          <p:nvPr/>
        </p:nvSpPr>
        <p:spPr>
          <a:xfrm>
            <a:off x="2476260" y="625071"/>
            <a:ext cx="4038120" cy="46021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 marL="285840" indent="-284040" algn="ctr">
              <a:lnSpc>
                <a:spcPct val="100000"/>
              </a:lnSpc>
              <a:buClr>
                <a:srgbClr val="00B050"/>
              </a:buClr>
              <a:buFont typeface="Arial"/>
              <a:buChar char="•"/>
            </a:pPr>
            <a:r>
              <a:rPr lang="fr-FR" sz="2400" b="0" strike="noStrike" spc="-1">
                <a:solidFill>
                  <a:srgbClr val="00B050"/>
                </a:solidFill>
                <a:latin typeface="Calibri"/>
                <a:ea typeface="DejaVu Sans"/>
              </a:rPr>
              <a:t>Dictée de nombres</a:t>
            </a:r>
            <a:endParaRPr lang="fr-FR" sz="2400" b="0" strike="noStrike" spc="-1">
              <a:latin typeface="Arial"/>
            </a:endParaRPr>
          </a:p>
        </p:txBody>
      </p:sp>
      <p:pic>
        <p:nvPicPr>
          <p:cNvPr id="343" name="Image 8"/>
          <p:cNvPicPr/>
          <p:nvPr/>
        </p:nvPicPr>
        <p:blipFill>
          <a:blip r:embed="rId3"/>
          <a:stretch/>
        </p:blipFill>
        <p:spPr>
          <a:xfrm>
            <a:off x="40812" y="4316150"/>
            <a:ext cx="8950270" cy="2596020"/>
          </a:xfrm>
          <a:prstGeom prst="rect">
            <a:avLst/>
          </a:prstGeom>
          <a:ln>
            <a:noFill/>
          </a:ln>
        </p:spPr>
      </p:pic>
      <p:sp>
        <p:nvSpPr>
          <p:cNvPr id="342" name="CustomShape 4"/>
          <p:cNvSpPr/>
          <p:nvPr/>
        </p:nvSpPr>
        <p:spPr>
          <a:xfrm>
            <a:off x="40812" y="3486793"/>
            <a:ext cx="9071138" cy="82954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 marL="1800" algn="just">
              <a:lnSpc>
                <a:spcPct val="100000"/>
              </a:lnSpc>
              <a:buClr>
                <a:srgbClr val="00B050"/>
              </a:buClr>
            </a:pPr>
            <a:r>
              <a:rPr lang="fr-FR" sz="2400" spc="-1" dirty="0">
                <a:solidFill>
                  <a:srgbClr val="00B050"/>
                </a:solidFill>
                <a:latin typeface="Calibri"/>
              </a:rPr>
              <a:t>Pour chaque nombre, j’entoure le chiffre des unités de mille en rouge et le nombre de dizaines en vert.</a:t>
            </a:r>
            <a:endParaRPr lang="fr-FR" sz="2400" spc="-1" dirty="0"/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A57C93D2-C58C-44D1-97F1-FA8D051CFFA4}"/>
              </a:ext>
            </a:extLst>
          </p:cNvPr>
          <p:cNvSpPr txBox="1"/>
          <p:nvPr/>
        </p:nvSpPr>
        <p:spPr>
          <a:xfrm>
            <a:off x="5682663" y="625071"/>
            <a:ext cx="326179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4800" dirty="0">
                <a:solidFill>
                  <a:schemeClr val="accent6"/>
                </a:solidFill>
              </a:rPr>
              <a:t>5 087 201</a:t>
            </a:r>
          </a:p>
        </p:txBody>
      </p:sp>
      <p:grpSp>
        <p:nvGrpSpPr>
          <p:cNvPr id="16" name="Groupe 15">
            <a:extLst>
              <a:ext uri="{FF2B5EF4-FFF2-40B4-BE49-F238E27FC236}">
                <a16:creationId xmlns:a16="http://schemas.microsoft.com/office/drawing/2014/main" id="{58E6C7C9-C8D2-4E93-98DF-CDA7EE125B09}"/>
              </a:ext>
            </a:extLst>
          </p:cNvPr>
          <p:cNvGrpSpPr/>
          <p:nvPr/>
        </p:nvGrpSpPr>
        <p:grpSpPr>
          <a:xfrm>
            <a:off x="4289898" y="-22475"/>
            <a:ext cx="539003" cy="816430"/>
            <a:chOff x="25131" y="1"/>
            <a:chExt cx="539003" cy="816430"/>
          </a:xfrm>
        </p:grpSpPr>
        <p:pic>
          <p:nvPicPr>
            <p:cNvPr id="17" name="Picture 2" descr="Résultat de recherche d'images pour &quot;protège cahier violet&quot;">
              <a:extLst>
                <a:ext uri="{FF2B5EF4-FFF2-40B4-BE49-F238E27FC236}">
                  <a16:creationId xmlns:a16="http://schemas.microsoft.com/office/drawing/2014/main" id="{7A269CC2-1A15-45AE-8D0C-CED1F40A38CF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7647" t="2283" r="17647" b="4598"/>
            <a:stretch/>
          </p:blipFill>
          <p:spPr bwMode="auto">
            <a:xfrm>
              <a:off x="25131" y="1"/>
              <a:ext cx="539003" cy="81643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8" name="ZoneTexte 17">
              <a:extLst>
                <a:ext uri="{FF2B5EF4-FFF2-40B4-BE49-F238E27FC236}">
                  <a16:creationId xmlns:a16="http://schemas.microsoft.com/office/drawing/2014/main" id="{10DA8FC9-B48D-41E1-8707-0336B60200AE}"/>
                </a:ext>
              </a:extLst>
            </p:cNvPr>
            <p:cNvSpPr txBox="1"/>
            <p:nvPr/>
          </p:nvSpPr>
          <p:spPr>
            <a:xfrm>
              <a:off x="25132" y="408216"/>
              <a:ext cx="539002" cy="36933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fr-FR" sz="900" dirty="0"/>
                <a:t>Cahier du jour</a:t>
              </a:r>
            </a:p>
          </p:txBody>
        </p:sp>
      </p:grpSp>
      <p:sp>
        <p:nvSpPr>
          <p:cNvPr id="4" name="Rectangle 3">
            <a:extLst>
              <a:ext uri="{FF2B5EF4-FFF2-40B4-BE49-F238E27FC236}">
                <a16:creationId xmlns:a16="http://schemas.microsoft.com/office/drawing/2014/main" id="{E3AE66CC-1AE5-45A3-955C-094BA4329B6B}"/>
              </a:ext>
            </a:extLst>
          </p:cNvPr>
          <p:cNvSpPr/>
          <p:nvPr/>
        </p:nvSpPr>
        <p:spPr>
          <a:xfrm>
            <a:off x="261085" y="587112"/>
            <a:ext cx="263567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fr-FR" sz="4800" dirty="0">
                <a:solidFill>
                  <a:schemeClr val="accent1"/>
                </a:solidFill>
              </a:rPr>
              <a:t>946 815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1F14690-B44A-4B04-892D-8337B87F0C11}"/>
              </a:ext>
            </a:extLst>
          </p:cNvPr>
          <p:cNvSpPr/>
          <p:nvPr/>
        </p:nvSpPr>
        <p:spPr>
          <a:xfrm>
            <a:off x="307009" y="1289171"/>
            <a:ext cx="262128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fr-FR" sz="4800" dirty="0">
                <a:solidFill>
                  <a:schemeClr val="accent1"/>
                </a:solidFill>
              </a:rPr>
              <a:t>300 723</a:t>
            </a: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BEAE17B9-2430-4760-9F40-71935DAF7BD7}"/>
              </a:ext>
            </a:extLst>
          </p:cNvPr>
          <p:cNvSpPr txBox="1"/>
          <p:nvPr/>
        </p:nvSpPr>
        <p:spPr>
          <a:xfrm>
            <a:off x="6369800" y="1289172"/>
            <a:ext cx="262128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800" dirty="0">
                <a:solidFill>
                  <a:schemeClr val="accent6"/>
                </a:solidFill>
              </a:rPr>
              <a:t>638 325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6EC905E-F14A-4D84-9E98-51EC668B820D}"/>
              </a:ext>
            </a:extLst>
          </p:cNvPr>
          <p:cNvSpPr/>
          <p:nvPr/>
        </p:nvSpPr>
        <p:spPr>
          <a:xfrm>
            <a:off x="477924" y="1967700"/>
            <a:ext cx="241883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fr-FR" sz="4800" dirty="0">
                <a:solidFill>
                  <a:schemeClr val="accent1"/>
                </a:solidFill>
              </a:rPr>
              <a:t>209 999</a:t>
            </a:r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F63658F2-0679-41CB-AB69-E360AC6E77D3}"/>
              </a:ext>
            </a:extLst>
          </p:cNvPr>
          <p:cNvSpPr txBox="1"/>
          <p:nvPr/>
        </p:nvSpPr>
        <p:spPr>
          <a:xfrm>
            <a:off x="5802050" y="1967700"/>
            <a:ext cx="30808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4800" dirty="0">
                <a:solidFill>
                  <a:schemeClr val="accent6"/>
                </a:solidFill>
              </a:rPr>
              <a:t>1 450 734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39F1F90A-0153-43A8-92C0-389AE03A1E44}"/>
              </a:ext>
            </a:extLst>
          </p:cNvPr>
          <p:cNvSpPr/>
          <p:nvPr/>
        </p:nvSpPr>
        <p:spPr>
          <a:xfrm>
            <a:off x="333135" y="2675840"/>
            <a:ext cx="256902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fr-FR" sz="4800" dirty="0">
                <a:solidFill>
                  <a:schemeClr val="accent1"/>
                </a:solidFill>
              </a:rPr>
              <a:t>781 406</a:t>
            </a:r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F2E87765-1B21-4B9D-95C1-7ED36ED6B573}"/>
              </a:ext>
            </a:extLst>
          </p:cNvPr>
          <p:cNvSpPr txBox="1"/>
          <p:nvPr/>
        </p:nvSpPr>
        <p:spPr>
          <a:xfrm>
            <a:off x="5790130" y="2654976"/>
            <a:ext cx="304686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4800" dirty="0">
                <a:solidFill>
                  <a:schemeClr val="accent6"/>
                </a:solidFill>
              </a:rPr>
              <a:t>1 407 023</a:t>
            </a:r>
          </a:p>
        </p:txBody>
      </p:sp>
    </p:spTree>
    <p:extLst>
      <p:ext uri="{BB962C8B-B14F-4D97-AF65-F5344CB8AC3E}">
        <p14:creationId xmlns:p14="http://schemas.microsoft.com/office/powerpoint/2010/main" val="3745607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2" grpId="0"/>
      <p:bldP spid="9" grpId="0"/>
      <p:bldP spid="4" grpId="0"/>
      <p:bldP spid="5" grpId="0"/>
      <p:bldP spid="20" grpId="0"/>
      <p:bldP spid="6" grpId="0"/>
      <p:bldP spid="22" grpId="0"/>
      <p:bldP spid="19" grpId="0"/>
      <p:bldP spid="2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ZoneTexte 32">
            <a:extLst>
              <a:ext uri="{FF2B5EF4-FFF2-40B4-BE49-F238E27FC236}">
                <a16:creationId xmlns:a16="http://schemas.microsoft.com/office/drawing/2014/main" id="{27855449-F507-4023-8426-4773BD8C79A5}"/>
              </a:ext>
            </a:extLst>
          </p:cNvPr>
          <p:cNvSpPr txBox="1"/>
          <p:nvPr/>
        </p:nvSpPr>
        <p:spPr>
          <a:xfrm>
            <a:off x="5682663" y="625071"/>
            <a:ext cx="326179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4800" dirty="0">
                <a:solidFill>
                  <a:schemeClr val="accent6"/>
                </a:solidFill>
              </a:rPr>
              <a:t>5 087 201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DE472670-C6E6-444F-88D0-E0F2B0CA00BE}"/>
              </a:ext>
            </a:extLst>
          </p:cNvPr>
          <p:cNvSpPr/>
          <p:nvPr/>
        </p:nvSpPr>
        <p:spPr>
          <a:xfrm>
            <a:off x="261085" y="587112"/>
            <a:ext cx="263567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fr-FR" sz="4800" dirty="0">
                <a:solidFill>
                  <a:schemeClr val="accent1"/>
                </a:solidFill>
              </a:rPr>
              <a:t>946 815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F658E782-9DE6-460E-A09E-78C547FBC9CF}"/>
              </a:ext>
            </a:extLst>
          </p:cNvPr>
          <p:cNvSpPr/>
          <p:nvPr/>
        </p:nvSpPr>
        <p:spPr>
          <a:xfrm>
            <a:off x="307009" y="1289171"/>
            <a:ext cx="262128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fr-FR" sz="4800" dirty="0">
                <a:solidFill>
                  <a:schemeClr val="accent1"/>
                </a:solidFill>
              </a:rPr>
              <a:t>300 723</a:t>
            </a:r>
          </a:p>
        </p:txBody>
      </p:sp>
      <p:sp>
        <p:nvSpPr>
          <p:cNvPr id="40" name="ZoneTexte 39">
            <a:extLst>
              <a:ext uri="{FF2B5EF4-FFF2-40B4-BE49-F238E27FC236}">
                <a16:creationId xmlns:a16="http://schemas.microsoft.com/office/drawing/2014/main" id="{EEF545B6-7018-4AE7-B022-8A82CA155487}"/>
              </a:ext>
            </a:extLst>
          </p:cNvPr>
          <p:cNvSpPr txBox="1"/>
          <p:nvPr/>
        </p:nvSpPr>
        <p:spPr>
          <a:xfrm>
            <a:off x="6369800" y="1289172"/>
            <a:ext cx="262128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800" dirty="0">
                <a:solidFill>
                  <a:schemeClr val="accent6"/>
                </a:solidFill>
              </a:rPr>
              <a:t>638 325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3D382695-B00F-4ABD-A1B2-162D2AFD9B01}"/>
              </a:ext>
            </a:extLst>
          </p:cNvPr>
          <p:cNvSpPr/>
          <p:nvPr/>
        </p:nvSpPr>
        <p:spPr>
          <a:xfrm>
            <a:off x="477924" y="1967700"/>
            <a:ext cx="241883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fr-FR" sz="4800" dirty="0">
                <a:solidFill>
                  <a:schemeClr val="accent1"/>
                </a:solidFill>
              </a:rPr>
              <a:t>209 999</a:t>
            </a:r>
          </a:p>
        </p:txBody>
      </p:sp>
      <p:sp>
        <p:nvSpPr>
          <p:cNvPr id="46" name="ZoneTexte 45">
            <a:extLst>
              <a:ext uri="{FF2B5EF4-FFF2-40B4-BE49-F238E27FC236}">
                <a16:creationId xmlns:a16="http://schemas.microsoft.com/office/drawing/2014/main" id="{CFE0EA76-7193-4D92-B784-B1C2A7839667}"/>
              </a:ext>
            </a:extLst>
          </p:cNvPr>
          <p:cNvSpPr txBox="1"/>
          <p:nvPr/>
        </p:nvSpPr>
        <p:spPr>
          <a:xfrm>
            <a:off x="5802050" y="1967700"/>
            <a:ext cx="30808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4800" dirty="0">
                <a:solidFill>
                  <a:schemeClr val="accent6"/>
                </a:solidFill>
              </a:rPr>
              <a:t>1 450 734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156BAFF0-D98A-4A96-9184-03C4B78B9916}"/>
              </a:ext>
            </a:extLst>
          </p:cNvPr>
          <p:cNvSpPr/>
          <p:nvPr/>
        </p:nvSpPr>
        <p:spPr>
          <a:xfrm>
            <a:off x="333135" y="2675840"/>
            <a:ext cx="256902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fr-FR" sz="4800" dirty="0">
                <a:solidFill>
                  <a:schemeClr val="accent1"/>
                </a:solidFill>
              </a:rPr>
              <a:t>781 406</a:t>
            </a:r>
          </a:p>
        </p:txBody>
      </p:sp>
      <p:sp>
        <p:nvSpPr>
          <p:cNvPr id="48" name="ZoneTexte 47">
            <a:extLst>
              <a:ext uri="{FF2B5EF4-FFF2-40B4-BE49-F238E27FC236}">
                <a16:creationId xmlns:a16="http://schemas.microsoft.com/office/drawing/2014/main" id="{919EDAE8-C441-4DCB-B254-3ED730980C02}"/>
              </a:ext>
            </a:extLst>
          </p:cNvPr>
          <p:cNvSpPr txBox="1"/>
          <p:nvPr/>
        </p:nvSpPr>
        <p:spPr>
          <a:xfrm>
            <a:off x="5790130" y="2654976"/>
            <a:ext cx="304686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4800" dirty="0">
                <a:solidFill>
                  <a:schemeClr val="accent6"/>
                </a:solidFill>
              </a:rPr>
              <a:t>1 407 023</a:t>
            </a:r>
          </a:p>
        </p:txBody>
      </p:sp>
      <p:sp>
        <p:nvSpPr>
          <p:cNvPr id="338" name="CustomShape 1"/>
          <p:cNvSpPr/>
          <p:nvPr/>
        </p:nvSpPr>
        <p:spPr>
          <a:xfrm>
            <a:off x="457200" y="4465"/>
            <a:ext cx="4038120" cy="514080"/>
          </a:xfrm>
          <a:prstGeom prst="rect">
            <a:avLst/>
          </a:prstGeom>
          <a:gradFill rotWithShape="0">
            <a:gsLst>
              <a:gs pos="0">
                <a:srgbClr val="38B6D7"/>
              </a:gs>
              <a:gs pos="100000">
                <a:srgbClr val="A6E6FF"/>
              </a:gs>
            </a:gsLst>
            <a:lin ang="16200000"/>
          </a:gradFill>
          <a:ln>
            <a:solidFill>
              <a:srgbClr val="46AAC4"/>
            </a:solidFill>
            <a:round/>
          </a:ln>
          <a:effectLst>
            <a:outerShdw blurRad="40000" dist="2304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400" b="1" strike="noStrike" spc="-1">
                <a:solidFill>
                  <a:srgbClr val="FFFFFF"/>
                </a:solidFill>
                <a:latin typeface="Calibri"/>
                <a:ea typeface="DejaVu Sans"/>
              </a:rPr>
              <a:t>CM1</a:t>
            </a:r>
            <a:endParaRPr lang="fr-FR" sz="2400" b="0" strike="noStrike" spc="-1">
              <a:latin typeface="Arial"/>
            </a:endParaRPr>
          </a:p>
        </p:txBody>
      </p:sp>
      <p:sp>
        <p:nvSpPr>
          <p:cNvPr id="339" name="CustomShape 2"/>
          <p:cNvSpPr/>
          <p:nvPr/>
        </p:nvSpPr>
        <p:spPr>
          <a:xfrm>
            <a:off x="4647240" y="0"/>
            <a:ext cx="4039560" cy="514080"/>
          </a:xfrm>
          <a:prstGeom prst="rect">
            <a:avLst/>
          </a:prstGeom>
          <a:gradFill rotWithShape="0">
            <a:gsLst>
              <a:gs pos="0">
                <a:srgbClr val="FF943D"/>
              </a:gs>
              <a:gs pos="100000">
                <a:srgbClr val="FFD2BC"/>
              </a:gs>
            </a:gsLst>
            <a:lin ang="16200000"/>
          </a:gradFill>
          <a:ln>
            <a:solidFill>
              <a:srgbClr val="F59240"/>
            </a:solidFill>
            <a:round/>
          </a:ln>
          <a:effectLst>
            <a:outerShdw blurRad="40000" dist="2304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400" b="1" strike="noStrike" spc="-1" dirty="0">
                <a:solidFill>
                  <a:srgbClr val="FFFFFF"/>
                </a:solidFill>
                <a:latin typeface="Calibri"/>
                <a:ea typeface="DejaVu Sans"/>
              </a:rPr>
              <a:t>CM2</a:t>
            </a:r>
            <a:endParaRPr lang="fr-FR" sz="2400" b="0" strike="noStrike" spc="-1" dirty="0">
              <a:latin typeface="Arial"/>
            </a:endParaRPr>
          </a:p>
        </p:txBody>
      </p:sp>
      <p:sp>
        <p:nvSpPr>
          <p:cNvPr id="340" name="CustomShape 3"/>
          <p:cNvSpPr/>
          <p:nvPr/>
        </p:nvSpPr>
        <p:spPr>
          <a:xfrm>
            <a:off x="2476260" y="625071"/>
            <a:ext cx="4038120" cy="46021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 marL="285840" indent="-284040" algn="ctr">
              <a:lnSpc>
                <a:spcPct val="100000"/>
              </a:lnSpc>
              <a:buClr>
                <a:srgbClr val="00B050"/>
              </a:buClr>
              <a:buFont typeface="Arial"/>
              <a:buChar char="•"/>
            </a:pPr>
            <a:r>
              <a:rPr lang="fr-FR" sz="2400" b="0" strike="noStrike" spc="-1">
                <a:solidFill>
                  <a:srgbClr val="00B050"/>
                </a:solidFill>
                <a:latin typeface="Calibri"/>
                <a:ea typeface="DejaVu Sans"/>
              </a:rPr>
              <a:t>Dictée de nombres</a:t>
            </a:r>
            <a:endParaRPr lang="fr-FR" sz="2400" b="0" strike="noStrike" spc="-1">
              <a:latin typeface="Arial"/>
            </a:endParaRPr>
          </a:p>
        </p:txBody>
      </p:sp>
      <p:pic>
        <p:nvPicPr>
          <p:cNvPr id="343" name="Image 8"/>
          <p:cNvPicPr/>
          <p:nvPr/>
        </p:nvPicPr>
        <p:blipFill>
          <a:blip r:embed="rId3"/>
          <a:stretch/>
        </p:blipFill>
        <p:spPr>
          <a:xfrm>
            <a:off x="40812" y="4316150"/>
            <a:ext cx="8950270" cy="2596020"/>
          </a:xfrm>
          <a:prstGeom prst="rect">
            <a:avLst/>
          </a:prstGeom>
          <a:ln>
            <a:noFill/>
          </a:ln>
        </p:spPr>
      </p:pic>
      <p:grpSp>
        <p:nvGrpSpPr>
          <p:cNvPr id="16" name="Groupe 15">
            <a:extLst>
              <a:ext uri="{FF2B5EF4-FFF2-40B4-BE49-F238E27FC236}">
                <a16:creationId xmlns:a16="http://schemas.microsoft.com/office/drawing/2014/main" id="{58E6C7C9-C8D2-4E93-98DF-CDA7EE125B09}"/>
              </a:ext>
            </a:extLst>
          </p:cNvPr>
          <p:cNvGrpSpPr/>
          <p:nvPr/>
        </p:nvGrpSpPr>
        <p:grpSpPr>
          <a:xfrm>
            <a:off x="4289898" y="-22475"/>
            <a:ext cx="539003" cy="816430"/>
            <a:chOff x="25131" y="1"/>
            <a:chExt cx="539003" cy="816430"/>
          </a:xfrm>
        </p:grpSpPr>
        <p:pic>
          <p:nvPicPr>
            <p:cNvPr id="17" name="Picture 2" descr="Résultat de recherche d'images pour &quot;protège cahier violet&quot;">
              <a:extLst>
                <a:ext uri="{FF2B5EF4-FFF2-40B4-BE49-F238E27FC236}">
                  <a16:creationId xmlns:a16="http://schemas.microsoft.com/office/drawing/2014/main" id="{7A269CC2-1A15-45AE-8D0C-CED1F40A38CF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7647" t="2283" r="17647" b="4598"/>
            <a:stretch/>
          </p:blipFill>
          <p:spPr bwMode="auto">
            <a:xfrm>
              <a:off x="25131" y="1"/>
              <a:ext cx="539003" cy="81643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8" name="ZoneTexte 17">
              <a:extLst>
                <a:ext uri="{FF2B5EF4-FFF2-40B4-BE49-F238E27FC236}">
                  <a16:creationId xmlns:a16="http://schemas.microsoft.com/office/drawing/2014/main" id="{10DA8FC9-B48D-41E1-8707-0336B60200AE}"/>
                </a:ext>
              </a:extLst>
            </p:cNvPr>
            <p:cNvSpPr txBox="1"/>
            <p:nvPr/>
          </p:nvSpPr>
          <p:spPr>
            <a:xfrm>
              <a:off x="25132" y="408216"/>
              <a:ext cx="539002" cy="36933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fr-FR" sz="900" dirty="0"/>
                <a:t>Cahier du jour</a:t>
              </a:r>
            </a:p>
          </p:txBody>
        </p:sp>
      </p:grpSp>
      <p:grpSp>
        <p:nvGrpSpPr>
          <p:cNvPr id="3" name="Groupe 2">
            <a:extLst>
              <a:ext uri="{FF2B5EF4-FFF2-40B4-BE49-F238E27FC236}">
                <a16:creationId xmlns:a16="http://schemas.microsoft.com/office/drawing/2014/main" id="{D000E1B0-EB4C-42F2-A8E8-1B919AF08D8F}"/>
              </a:ext>
            </a:extLst>
          </p:cNvPr>
          <p:cNvGrpSpPr/>
          <p:nvPr/>
        </p:nvGrpSpPr>
        <p:grpSpPr>
          <a:xfrm>
            <a:off x="597038" y="675293"/>
            <a:ext cx="1847693" cy="648000"/>
            <a:chOff x="609599" y="679398"/>
            <a:chExt cx="1847693" cy="648000"/>
          </a:xfrm>
        </p:grpSpPr>
        <p:sp>
          <p:nvSpPr>
            <p:cNvPr id="2" name="Ellipse 1">
              <a:extLst>
                <a:ext uri="{FF2B5EF4-FFF2-40B4-BE49-F238E27FC236}">
                  <a16:creationId xmlns:a16="http://schemas.microsoft.com/office/drawing/2014/main" id="{132659BB-3837-4B5B-B043-DFABA5B5C588}"/>
                </a:ext>
              </a:extLst>
            </p:cNvPr>
            <p:cNvSpPr/>
            <p:nvPr/>
          </p:nvSpPr>
          <p:spPr>
            <a:xfrm>
              <a:off x="1274157" y="735113"/>
              <a:ext cx="412426" cy="566736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7" name="Rectangle : coins arrondis 26">
              <a:extLst>
                <a:ext uri="{FF2B5EF4-FFF2-40B4-BE49-F238E27FC236}">
                  <a16:creationId xmlns:a16="http://schemas.microsoft.com/office/drawing/2014/main" id="{49BBEC09-4D07-49E9-9E97-22141A9508A3}"/>
                </a:ext>
              </a:extLst>
            </p:cNvPr>
            <p:cNvSpPr/>
            <p:nvPr/>
          </p:nvSpPr>
          <p:spPr>
            <a:xfrm>
              <a:off x="609599" y="679398"/>
              <a:ext cx="1847693" cy="648000"/>
            </a:xfrm>
            <a:prstGeom prst="round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7" name="Groupe 6">
            <a:extLst>
              <a:ext uri="{FF2B5EF4-FFF2-40B4-BE49-F238E27FC236}">
                <a16:creationId xmlns:a16="http://schemas.microsoft.com/office/drawing/2014/main" id="{E8363825-B063-4522-8CEA-DEE581820A38}"/>
              </a:ext>
            </a:extLst>
          </p:cNvPr>
          <p:cNvGrpSpPr/>
          <p:nvPr/>
        </p:nvGrpSpPr>
        <p:grpSpPr>
          <a:xfrm>
            <a:off x="590476" y="1377352"/>
            <a:ext cx="1885783" cy="648000"/>
            <a:chOff x="609599" y="1393134"/>
            <a:chExt cx="1885783" cy="648000"/>
          </a:xfrm>
        </p:grpSpPr>
        <p:sp>
          <p:nvSpPr>
            <p:cNvPr id="24" name="Ellipse 23">
              <a:extLst>
                <a:ext uri="{FF2B5EF4-FFF2-40B4-BE49-F238E27FC236}">
                  <a16:creationId xmlns:a16="http://schemas.microsoft.com/office/drawing/2014/main" id="{BDABB009-1650-40A9-B216-3ED0430BC08A}"/>
                </a:ext>
              </a:extLst>
            </p:cNvPr>
            <p:cNvSpPr/>
            <p:nvPr/>
          </p:nvSpPr>
          <p:spPr>
            <a:xfrm>
              <a:off x="1310647" y="1416916"/>
              <a:ext cx="374527" cy="566736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8" name="Rectangle : coins arrondis 27">
              <a:extLst>
                <a:ext uri="{FF2B5EF4-FFF2-40B4-BE49-F238E27FC236}">
                  <a16:creationId xmlns:a16="http://schemas.microsoft.com/office/drawing/2014/main" id="{6C669FBE-E035-4ECD-860B-90763FBAF201}"/>
                </a:ext>
              </a:extLst>
            </p:cNvPr>
            <p:cNvSpPr/>
            <p:nvPr/>
          </p:nvSpPr>
          <p:spPr>
            <a:xfrm>
              <a:off x="609599" y="1393134"/>
              <a:ext cx="1885783" cy="648000"/>
            </a:xfrm>
            <a:prstGeom prst="round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8" name="Groupe 7">
            <a:extLst>
              <a:ext uri="{FF2B5EF4-FFF2-40B4-BE49-F238E27FC236}">
                <a16:creationId xmlns:a16="http://schemas.microsoft.com/office/drawing/2014/main" id="{4652DD30-F895-41EC-A899-6C694FDEEC27}"/>
              </a:ext>
            </a:extLst>
          </p:cNvPr>
          <p:cNvGrpSpPr/>
          <p:nvPr/>
        </p:nvGrpSpPr>
        <p:grpSpPr>
          <a:xfrm>
            <a:off x="572198" y="2103134"/>
            <a:ext cx="1904061" cy="648000"/>
            <a:chOff x="609601" y="2102392"/>
            <a:chExt cx="1904061" cy="648000"/>
          </a:xfrm>
        </p:grpSpPr>
        <p:sp>
          <p:nvSpPr>
            <p:cNvPr id="25" name="Ellipse 24">
              <a:extLst>
                <a:ext uri="{FF2B5EF4-FFF2-40B4-BE49-F238E27FC236}">
                  <a16:creationId xmlns:a16="http://schemas.microsoft.com/office/drawing/2014/main" id="{AA7BED5B-14A8-4BD2-A431-4FD9FA3B4A60}"/>
                </a:ext>
              </a:extLst>
            </p:cNvPr>
            <p:cNvSpPr/>
            <p:nvPr/>
          </p:nvSpPr>
          <p:spPr>
            <a:xfrm>
              <a:off x="1304150" y="2126885"/>
              <a:ext cx="387305" cy="566736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9" name="Rectangle : coins arrondis 28">
              <a:extLst>
                <a:ext uri="{FF2B5EF4-FFF2-40B4-BE49-F238E27FC236}">
                  <a16:creationId xmlns:a16="http://schemas.microsoft.com/office/drawing/2014/main" id="{E8F47FBD-8EFD-44F9-93BA-1590F83D9207}"/>
                </a:ext>
              </a:extLst>
            </p:cNvPr>
            <p:cNvSpPr/>
            <p:nvPr/>
          </p:nvSpPr>
          <p:spPr>
            <a:xfrm>
              <a:off x="609601" y="2102392"/>
              <a:ext cx="1904061" cy="648000"/>
            </a:xfrm>
            <a:prstGeom prst="round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10" name="Groupe 9">
            <a:extLst>
              <a:ext uri="{FF2B5EF4-FFF2-40B4-BE49-F238E27FC236}">
                <a16:creationId xmlns:a16="http://schemas.microsoft.com/office/drawing/2014/main" id="{9C7557DB-0213-4D56-81DB-71C5B53209AD}"/>
              </a:ext>
            </a:extLst>
          </p:cNvPr>
          <p:cNvGrpSpPr/>
          <p:nvPr/>
        </p:nvGrpSpPr>
        <p:grpSpPr>
          <a:xfrm>
            <a:off x="594763" y="2781000"/>
            <a:ext cx="1849968" cy="648000"/>
            <a:chOff x="609600" y="2800049"/>
            <a:chExt cx="1849968" cy="648000"/>
          </a:xfrm>
        </p:grpSpPr>
        <p:sp>
          <p:nvSpPr>
            <p:cNvPr id="26" name="Ellipse 25">
              <a:extLst>
                <a:ext uri="{FF2B5EF4-FFF2-40B4-BE49-F238E27FC236}">
                  <a16:creationId xmlns:a16="http://schemas.microsoft.com/office/drawing/2014/main" id="{B6D22AFF-0926-49BD-B492-3907CEEF00A0}"/>
                </a:ext>
              </a:extLst>
            </p:cNvPr>
            <p:cNvSpPr/>
            <p:nvPr/>
          </p:nvSpPr>
          <p:spPr>
            <a:xfrm>
              <a:off x="1273606" y="2840681"/>
              <a:ext cx="387305" cy="566736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0" name="Rectangle : coins arrondis 29">
              <a:extLst>
                <a:ext uri="{FF2B5EF4-FFF2-40B4-BE49-F238E27FC236}">
                  <a16:creationId xmlns:a16="http://schemas.microsoft.com/office/drawing/2014/main" id="{7FE395A9-F426-42DB-85D7-B179D2E32566}"/>
                </a:ext>
              </a:extLst>
            </p:cNvPr>
            <p:cNvSpPr/>
            <p:nvPr/>
          </p:nvSpPr>
          <p:spPr>
            <a:xfrm>
              <a:off x="609600" y="2800049"/>
              <a:ext cx="1849968" cy="648000"/>
            </a:xfrm>
            <a:prstGeom prst="round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31" name="Rectangle 30">
            <a:extLst>
              <a:ext uri="{FF2B5EF4-FFF2-40B4-BE49-F238E27FC236}">
                <a16:creationId xmlns:a16="http://schemas.microsoft.com/office/drawing/2014/main" id="{833328B1-9F86-44D1-9E59-08DDEC8ACD03}"/>
              </a:ext>
            </a:extLst>
          </p:cNvPr>
          <p:cNvSpPr/>
          <p:nvPr/>
        </p:nvSpPr>
        <p:spPr>
          <a:xfrm>
            <a:off x="4572000" y="5076591"/>
            <a:ext cx="41148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fr-FR" sz="2800" dirty="0">
                <a:solidFill>
                  <a:schemeClr val="accent1"/>
                </a:solidFill>
              </a:rPr>
              <a:t>9     4     6      8     1     5</a:t>
            </a:r>
          </a:p>
          <a:p>
            <a:pPr algn="r"/>
            <a:r>
              <a:rPr lang="fr-FR" sz="2800" dirty="0">
                <a:solidFill>
                  <a:schemeClr val="accent1"/>
                </a:solidFill>
              </a:rPr>
              <a:t>3     0     0      7     2     3</a:t>
            </a:r>
          </a:p>
          <a:p>
            <a:pPr algn="r"/>
            <a:r>
              <a:rPr lang="fr-FR" sz="2800" dirty="0">
                <a:solidFill>
                  <a:schemeClr val="accent1"/>
                </a:solidFill>
              </a:rPr>
              <a:t>2     0     9      9     9     9  7     8     1      4     0     6</a:t>
            </a:r>
          </a:p>
        </p:txBody>
      </p:sp>
      <p:sp>
        <p:nvSpPr>
          <p:cNvPr id="32" name="CustomShape 4">
            <a:extLst>
              <a:ext uri="{FF2B5EF4-FFF2-40B4-BE49-F238E27FC236}">
                <a16:creationId xmlns:a16="http://schemas.microsoft.com/office/drawing/2014/main" id="{EE3EFD5A-56E4-455B-BF56-6BBAAF0A5A3C}"/>
              </a:ext>
            </a:extLst>
          </p:cNvPr>
          <p:cNvSpPr/>
          <p:nvPr/>
        </p:nvSpPr>
        <p:spPr>
          <a:xfrm>
            <a:off x="40812" y="3486793"/>
            <a:ext cx="9071138" cy="82954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 marL="1800" algn="just">
              <a:lnSpc>
                <a:spcPct val="100000"/>
              </a:lnSpc>
              <a:buClr>
                <a:srgbClr val="00B050"/>
              </a:buClr>
            </a:pPr>
            <a:r>
              <a:rPr lang="fr-FR" sz="2400" spc="-1" dirty="0">
                <a:solidFill>
                  <a:srgbClr val="00B050"/>
                </a:solidFill>
                <a:latin typeface="Calibri"/>
              </a:rPr>
              <a:t>Pour chaque nombre, j’entoure le chiffre des unités de mille en rouge et le nombre de dizaines en vert.</a:t>
            </a:r>
            <a:endParaRPr lang="fr-FR" sz="2400" spc="-1" dirty="0"/>
          </a:p>
        </p:txBody>
      </p:sp>
    </p:spTree>
    <p:extLst>
      <p:ext uri="{BB962C8B-B14F-4D97-AF65-F5344CB8AC3E}">
        <p14:creationId xmlns:p14="http://schemas.microsoft.com/office/powerpoint/2010/main" val="241307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ZoneTexte 42">
            <a:extLst>
              <a:ext uri="{FF2B5EF4-FFF2-40B4-BE49-F238E27FC236}">
                <a16:creationId xmlns:a16="http://schemas.microsoft.com/office/drawing/2014/main" id="{E0E3B698-3ED1-4728-A654-6F4E84A7C760}"/>
              </a:ext>
            </a:extLst>
          </p:cNvPr>
          <p:cNvSpPr txBox="1"/>
          <p:nvPr/>
        </p:nvSpPr>
        <p:spPr>
          <a:xfrm>
            <a:off x="5605073" y="620953"/>
            <a:ext cx="326179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4800" dirty="0">
                <a:solidFill>
                  <a:schemeClr val="accent6"/>
                </a:solidFill>
              </a:rPr>
              <a:t>5 087 201</a:t>
            </a:r>
          </a:p>
        </p:txBody>
      </p:sp>
      <p:sp>
        <p:nvSpPr>
          <p:cNvPr id="49" name="ZoneTexte 48">
            <a:extLst>
              <a:ext uri="{FF2B5EF4-FFF2-40B4-BE49-F238E27FC236}">
                <a16:creationId xmlns:a16="http://schemas.microsoft.com/office/drawing/2014/main" id="{9E3E4088-5E68-48E9-949A-F9EB5B2CBA0E}"/>
              </a:ext>
            </a:extLst>
          </p:cNvPr>
          <p:cNvSpPr txBox="1"/>
          <p:nvPr/>
        </p:nvSpPr>
        <p:spPr>
          <a:xfrm>
            <a:off x="6369800" y="1289172"/>
            <a:ext cx="262128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800" dirty="0">
                <a:solidFill>
                  <a:schemeClr val="accent6"/>
                </a:solidFill>
              </a:rPr>
              <a:t>638 325</a:t>
            </a:r>
          </a:p>
        </p:txBody>
      </p:sp>
      <p:sp>
        <p:nvSpPr>
          <p:cNvPr id="51" name="ZoneTexte 50">
            <a:extLst>
              <a:ext uri="{FF2B5EF4-FFF2-40B4-BE49-F238E27FC236}">
                <a16:creationId xmlns:a16="http://schemas.microsoft.com/office/drawing/2014/main" id="{7F71FB63-B780-447B-88FD-3D3552E87919}"/>
              </a:ext>
            </a:extLst>
          </p:cNvPr>
          <p:cNvSpPr txBox="1"/>
          <p:nvPr/>
        </p:nvSpPr>
        <p:spPr>
          <a:xfrm>
            <a:off x="5802050" y="1967700"/>
            <a:ext cx="30808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4800" dirty="0">
                <a:solidFill>
                  <a:schemeClr val="accent6"/>
                </a:solidFill>
              </a:rPr>
              <a:t>1 450 734</a:t>
            </a:r>
          </a:p>
        </p:txBody>
      </p:sp>
      <p:sp>
        <p:nvSpPr>
          <p:cNvPr id="53" name="ZoneTexte 52">
            <a:extLst>
              <a:ext uri="{FF2B5EF4-FFF2-40B4-BE49-F238E27FC236}">
                <a16:creationId xmlns:a16="http://schemas.microsoft.com/office/drawing/2014/main" id="{B7E7324B-222E-488F-81BE-F9DFF795C6C8}"/>
              </a:ext>
            </a:extLst>
          </p:cNvPr>
          <p:cNvSpPr txBox="1"/>
          <p:nvPr/>
        </p:nvSpPr>
        <p:spPr>
          <a:xfrm>
            <a:off x="5790130" y="2654976"/>
            <a:ext cx="304686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4800" dirty="0">
                <a:solidFill>
                  <a:schemeClr val="accent6"/>
                </a:solidFill>
              </a:rPr>
              <a:t>1 407 023</a:t>
            </a:r>
          </a:p>
        </p:txBody>
      </p:sp>
      <p:sp>
        <p:nvSpPr>
          <p:cNvPr id="338" name="CustomShape 1"/>
          <p:cNvSpPr/>
          <p:nvPr/>
        </p:nvSpPr>
        <p:spPr>
          <a:xfrm>
            <a:off x="457200" y="4465"/>
            <a:ext cx="4038120" cy="514080"/>
          </a:xfrm>
          <a:prstGeom prst="rect">
            <a:avLst/>
          </a:prstGeom>
          <a:gradFill rotWithShape="0">
            <a:gsLst>
              <a:gs pos="0">
                <a:srgbClr val="38B6D7"/>
              </a:gs>
              <a:gs pos="100000">
                <a:srgbClr val="A6E6FF"/>
              </a:gs>
            </a:gsLst>
            <a:lin ang="16200000"/>
          </a:gradFill>
          <a:ln>
            <a:solidFill>
              <a:srgbClr val="46AAC4"/>
            </a:solidFill>
            <a:round/>
          </a:ln>
          <a:effectLst>
            <a:outerShdw blurRad="40000" dist="2304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400" b="1" strike="noStrike" spc="-1">
                <a:solidFill>
                  <a:srgbClr val="FFFFFF"/>
                </a:solidFill>
                <a:latin typeface="Calibri"/>
                <a:ea typeface="DejaVu Sans"/>
              </a:rPr>
              <a:t>CM1</a:t>
            </a:r>
            <a:endParaRPr lang="fr-FR" sz="2400" b="0" strike="noStrike" spc="-1">
              <a:latin typeface="Arial"/>
            </a:endParaRPr>
          </a:p>
        </p:txBody>
      </p:sp>
      <p:sp>
        <p:nvSpPr>
          <p:cNvPr id="339" name="CustomShape 2"/>
          <p:cNvSpPr/>
          <p:nvPr/>
        </p:nvSpPr>
        <p:spPr>
          <a:xfrm>
            <a:off x="4647240" y="0"/>
            <a:ext cx="4039560" cy="514080"/>
          </a:xfrm>
          <a:prstGeom prst="rect">
            <a:avLst/>
          </a:prstGeom>
          <a:gradFill rotWithShape="0">
            <a:gsLst>
              <a:gs pos="0">
                <a:srgbClr val="FF943D"/>
              </a:gs>
              <a:gs pos="100000">
                <a:srgbClr val="FFD2BC"/>
              </a:gs>
            </a:gsLst>
            <a:lin ang="16200000"/>
          </a:gradFill>
          <a:ln>
            <a:solidFill>
              <a:srgbClr val="F59240"/>
            </a:solidFill>
            <a:round/>
          </a:ln>
          <a:effectLst>
            <a:outerShdw blurRad="40000" dist="2304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400" b="1" strike="noStrike" spc="-1" dirty="0">
                <a:solidFill>
                  <a:srgbClr val="FFFFFF"/>
                </a:solidFill>
                <a:latin typeface="Calibri"/>
                <a:ea typeface="DejaVu Sans"/>
              </a:rPr>
              <a:t>CM2</a:t>
            </a:r>
            <a:endParaRPr lang="fr-FR" sz="2400" b="0" strike="noStrike" spc="-1" dirty="0">
              <a:latin typeface="Arial"/>
            </a:endParaRPr>
          </a:p>
        </p:txBody>
      </p:sp>
      <p:pic>
        <p:nvPicPr>
          <p:cNvPr id="343" name="Image 8"/>
          <p:cNvPicPr/>
          <p:nvPr/>
        </p:nvPicPr>
        <p:blipFill>
          <a:blip r:embed="rId3"/>
          <a:stretch/>
        </p:blipFill>
        <p:spPr>
          <a:xfrm>
            <a:off x="40812" y="4316150"/>
            <a:ext cx="8950270" cy="2596020"/>
          </a:xfrm>
          <a:prstGeom prst="rect">
            <a:avLst/>
          </a:prstGeom>
          <a:ln>
            <a:noFill/>
          </a:ln>
        </p:spPr>
      </p:pic>
      <p:grpSp>
        <p:nvGrpSpPr>
          <p:cNvPr id="16" name="Groupe 15">
            <a:extLst>
              <a:ext uri="{FF2B5EF4-FFF2-40B4-BE49-F238E27FC236}">
                <a16:creationId xmlns:a16="http://schemas.microsoft.com/office/drawing/2014/main" id="{58E6C7C9-C8D2-4E93-98DF-CDA7EE125B09}"/>
              </a:ext>
            </a:extLst>
          </p:cNvPr>
          <p:cNvGrpSpPr/>
          <p:nvPr/>
        </p:nvGrpSpPr>
        <p:grpSpPr>
          <a:xfrm>
            <a:off x="4289898" y="-22475"/>
            <a:ext cx="539003" cy="816430"/>
            <a:chOff x="25131" y="1"/>
            <a:chExt cx="539003" cy="816430"/>
          </a:xfrm>
        </p:grpSpPr>
        <p:pic>
          <p:nvPicPr>
            <p:cNvPr id="17" name="Picture 2" descr="Résultat de recherche d'images pour &quot;protège cahier violet&quot;">
              <a:extLst>
                <a:ext uri="{FF2B5EF4-FFF2-40B4-BE49-F238E27FC236}">
                  <a16:creationId xmlns:a16="http://schemas.microsoft.com/office/drawing/2014/main" id="{7A269CC2-1A15-45AE-8D0C-CED1F40A38CF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7647" t="2283" r="17647" b="4598"/>
            <a:stretch/>
          </p:blipFill>
          <p:spPr bwMode="auto">
            <a:xfrm>
              <a:off x="25131" y="1"/>
              <a:ext cx="539003" cy="81643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8" name="ZoneTexte 17">
              <a:extLst>
                <a:ext uri="{FF2B5EF4-FFF2-40B4-BE49-F238E27FC236}">
                  <a16:creationId xmlns:a16="http://schemas.microsoft.com/office/drawing/2014/main" id="{10DA8FC9-B48D-41E1-8707-0336B60200AE}"/>
                </a:ext>
              </a:extLst>
            </p:cNvPr>
            <p:cNvSpPr txBox="1"/>
            <p:nvPr/>
          </p:nvSpPr>
          <p:spPr>
            <a:xfrm>
              <a:off x="25132" y="408216"/>
              <a:ext cx="539002" cy="36933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fr-FR" sz="900" dirty="0"/>
                <a:t>Cahier du jour</a:t>
              </a:r>
            </a:p>
          </p:txBody>
        </p:sp>
      </p:grpSp>
      <p:sp>
        <p:nvSpPr>
          <p:cNvPr id="41" name="Rectangle 40">
            <a:extLst>
              <a:ext uri="{FF2B5EF4-FFF2-40B4-BE49-F238E27FC236}">
                <a16:creationId xmlns:a16="http://schemas.microsoft.com/office/drawing/2014/main" id="{93BC7E62-47DE-4C55-AD66-525F8539BA2C}"/>
              </a:ext>
            </a:extLst>
          </p:cNvPr>
          <p:cNvSpPr/>
          <p:nvPr/>
        </p:nvSpPr>
        <p:spPr>
          <a:xfrm>
            <a:off x="3801979" y="5076591"/>
            <a:ext cx="488482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fr-FR" sz="2800" dirty="0">
                <a:solidFill>
                  <a:schemeClr val="accent6"/>
                </a:solidFill>
              </a:rPr>
              <a:t>5     0     8     7      2     0     1</a:t>
            </a:r>
          </a:p>
          <a:p>
            <a:pPr algn="r"/>
            <a:r>
              <a:rPr lang="fr-FR" sz="2800" dirty="0">
                <a:solidFill>
                  <a:schemeClr val="accent6"/>
                </a:solidFill>
              </a:rPr>
              <a:t>6     3     8      3     2     5</a:t>
            </a:r>
          </a:p>
          <a:p>
            <a:pPr algn="r"/>
            <a:r>
              <a:rPr lang="fr-FR" sz="2800" dirty="0">
                <a:solidFill>
                  <a:schemeClr val="accent6"/>
                </a:solidFill>
              </a:rPr>
              <a:t>1     4     5     0      7     3     4</a:t>
            </a:r>
          </a:p>
          <a:p>
            <a:pPr algn="r"/>
            <a:r>
              <a:rPr lang="fr-FR" sz="2800" dirty="0">
                <a:solidFill>
                  <a:schemeClr val="accent6"/>
                </a:solidFill>
              </a:rPr>
              <a:t>1     4     0     7      0     2     3</a:t>
            </a:r>
          </a:p>
        </p:txBody>
      </p:sp>
      <p:sp>
        <p:nvSpPr>
          <p:cNvPr id="79" name="CustomShape 3">
            <a:extLst>
              <a:ext uri="{FF2B5EF4-FFF2-40B4-BE49-F238E27FC236}">
                <a16:creationId xmlns:a16="http://schemas.microsoft.com/office/drawing/2014/main" id="{8B05665F-FCDD-4481-9AE7-5537245605A8}"/>
              </a:ext>
            </a:extLst>
          </p:cNvPr>
          <p:cNvSpPr/>
          <p:nvPr/>
        </p:nvSpPr>
        <p:spPr>
          <a:xfrm>
            <a:off x="2476260" y="625071"/>
            <a:ext cx="4038120" cy="46021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 marL="285840" indent="-284040" algn="ctr">
              <a:lnSpc>
                <a:spcPct val="100000"/>
              </a:lnSpc>
              <a:buClr>
                <a:srgbClr val="00B050"/>
              </a:buClr>
              <a:buFont typeface="Arial"/>
              <a:buChar char="•"/>
            </a:pPr>
            <a:r>
              <a:rPr lang="fr-FR" sz="2400" b="0" strike="noStrike" spc="-1">
                <a:solidFill>
                  <a:srgbClr val="00B050"/>
                </a:solidFill>
                <a:latin typeface="Calibri"/>
                <a:ea typeface="DejaVu Sans"/>
              </a:rPr>
              <a:t>Dictée de nombres</a:t>
            </a:r>
            <a:endParaRPr lang="fr-FR" sz="2400" b="0" strike="noStrike" spc="-1">
              <a:latin typeface="Arial"/>
            </a:endParaRPr>
          </a:p>
        </p:txBody>
      </p:sp>
      <p:grpSp>
        <p:nvGrpSpPr>
          <p:cNvPr id="97" name="Groupe 96">
            <a:extLst>
              <a:ext uri="{FF2B5EF4-FFF2-40B4-BE49-F238E27FC236}">
                <a16:creationId xmlns:a16="http://schemas.microsoft.com/office/drawing/2014/main" id="{A0F3AF72-3ED8-4596-BA60-2DD52CB15455}"/>
              </a:ext>
            </a:extLst>
          </p:cNvPr>
          <p:cNvGrpSpPr/>
          <p:nvPr/>
        </p:nvGrpSpPr>
        <p:grpSpPr>
          <a:xfrm>
            <a:off x="5951951" y="700432"/>
            <a:ext cx="2527162" cy="648000"/>
            <a:chOff x="115020" y="679398"/>
            <a:chExt cx="2527162" cy="648000"/>
          </a:xfrm>
        </p:grpSpPr>
        <p:sp>
          <p:nvSpPr>
            <p:cNvPr id="98" name="Ellipse 97">
              <a:extLst>
                <a:ext uri="{FF2B5EF4-FFF2-40B4-BE49-F238E27FC236}">
                  <a16:creationId xmlns:a16="http://schemas.microsoft.com/office/drawing/2014/main" id="{FB7AD8C8-E7A3-4DAD-8AA4-4FF7C2264E37}"/>
                </a:ext>
              </a:extLst>
            </p:cNvPr>
            <p:cNvSpPr/>
            <p:nvPr/>
          </p:nvSpPr>
          <p:spPr>
            <a:xfrm>
              <a:off x="1380383" y="731993"/>
              <a:ext cx="412426" cy="566736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9" name="Rectangle : coins arrondis 98">
              <a:extLst>
                <a:ext uri="{FF2B5EF4-FFF2-40B4-BE49-F238E27FC236}">
                  <a16:creationId xmlns:a16="http://schemas.microsoft.com/office/drawing/2014/main" id="{2426E5BD-FB2E-4582-A12F-B75D803592E0}"/>
                </a:ext>
              </a:extLst>
            </p:cNvPr>
            <p:cNvSpPr/>
            <p:nvPr/>
          </p:nvSpPr>
          <p:spPr>
            <a:xfrm>
              <a:off x="115020" y="679398"/>
              <a:ext cx="2527162" cy="648000"/>
            </a:xfrm>
            <a:prstGeom prst="round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100" name="Groupe 99">
            <a:extLst>
              <a:ext uri="{FF2B5EF4-FFF2-40B4-BE49-F238E27FC236}">
                <a16:creationId xmlns:a16="http://schemas.microsoft.com/office/drawing/2014/main" id="{50F38BB4-3370-4C79-AA6C-FC35343E5550}"/>
              </a:ext>
            </a:extLst>
          </p:cNvPr>
          <p:cNvGrpSpPr/>
          <p:nvPr/>
        </p:nvGrpSpPr>
        <p:grpSpPr>
          <a:xfrm>
            <a:off x="6511898" y="1412313"/>
            <a:ext cx="1980000" cy="648000"/>
            <a:chOff x="609600" y="1393134"/>
            <a:chExt cx="1980000" cy="648000"/>
          </a:xfrm>
        </p:grpSpPr>
        <p:sp>
          <p:nvSpPr>
            <p:cNvPr id="101" name="Ellipse 100">
              <a:extLst>
                <a:ext uri="{FF2B5EF4-FFF2-40B4-BE49-F238E27FC236}">
                  <a16:creationId xmlns:a16="http://schemas.microsoft.com/office/drawing/2014/main" id="{617420C5-4758-4999-99BC-E001D589EA30}"/>
                </a:ext>
              </a:extLst>
            </p:cNvPr>
            <p:cNvSpPr/>
            <p:nvPr/>
          </p:nvSpPr>
          <p:spPr>
            <a:xfrm>
              <a:off x="1364613" y="1420925"/>
              <a:ext cx="374527" cy="566736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2" name="Rectangle : coins arrondis 101">
              <a:extLst>
                <a:ext uri="{FF2B5EF4-FFF2-40B4-BE49-F238E27FC236}">
                  <a16:creationId xmlns:a16="http://schemas.microsoft.com/office/drawing/2014/main" id="{993DFC8B-69BC-46BC-89DB-DDCBF90CC843}"/>
                </a:ext>
              </a:extLst>
            </p:cNvPr>
            <p:cNvSpPr/>
            <p:nvPr/>
          </p:nvSpPr>
          <p:spPr>
            <a:xfrm>
              <a:off x="609600" y="1393134"/>
              <a:ext cx="1980000" cy="648000"/>
            </a:xfrm>
            <a:prstGeom prst="round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103" name="Groupe 102">
            <a:extLst>
              <a:ext uri="{FF2B5EF4-FFF2-40B4-BE49-F238E27FC236}">
                <a16:creationId xmlns:a16="http://schemas.microsoft.com/office/drawing/2014/main" id="{EEE98A9A-FAC4-4556-A009-2A23911A7FA2}"/>
              </a:ext>
            </a:extLst>
          </p:cNvPr>
          <p:cNvGrpSpPr/>
          <p:nvPr/>
        </p:nvGrpSpPr>
        <p:grpSpPr>
          <a:xfrm>
            <a:off x="6019800" y="2102671"/>
            <a:ext cx="2448000" cy="648000"/>
            <a:chOff x="74610" y="2102392"/>
            <a:chExt cx="2448000" cy="648000"/>
          </a:xfrm>
        </p:grpSpPr>
        <p:sp>
          <p:nvSpPr>
            <p:cNvPr id="104" name="Ellipse 103">
              <a:extLst>
                <a:ext uri="{FF2B5EF4-FFF2-40B4-BE49-F238E27FC236}">
                  <a16:creationId xmlns:a16="http://schemas.microsoft.com/office/drawing/2014/main" id="{44B864A5-B406-4754-A537-9F9DC46A2D48}"/>
                </a:ext>
              </a:extLst>
            </p:cNvPr>
            <p:cNvSpPr/>
            <p:nvPr/>
          </p:nvSpPr>
          <p:spPr>
            <a:xfrm>
              <a:off x="1306804" y="2105459"/>
              <a:ext cx="387305" cy="566736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5" name="Rectangle : coins arrondis 104">
              <a:extLst>
                <a:ext uri="{FF2B5EF4-FFF2-40B4-BE49-F238E27FC236}">
                  <a16:creationId xmlns:a16="http://schemas.microsoft.com/office/drawing/2014/main" id="{DC4129B1-05DB-4412-8C2F-20EC5B743F7E}"/>
                </a:ext>
              </a:extLst>
            </p:cNvPr>
            <p:cNvSpPr/>
            <p:nvPr/>
          </p:nvSpPr>
          <p:spPr>
            <a:xfrm>
              <a:off x="74610" y="2102392"/>
              <a:ext cx="2448000" cy="648000"/>
            </a:xfrm>
            <a:prstGeom prst="round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106" name="Groupe 105">
            <a:extLst>
              <a:ext uri="{FF2B5EF4-FFF2-40B4-BE49-F238E27FC236}">
                <a16:creationId xmlns:a16="http://schemas.microsoft.com/office/drawing/2014/main" id="{DD5867C5-62CE-4A20-8F74-EAF17788887C}"/>
              </a:ext>
            </a:extLst>
          </p:cNvPr>
          <p:cNvGrpSpPr/>
          <p:nvPr/>
        </p:nvGrpSpPr>
        <p:grpSpPr>
          <a:xfrm>
            <a:off x="6019800" y="2772060"/>
            <a:ext cx="2412000" cy="658320"/>
            <a:chOff x="74610" y="2789729"/>
            <a:chExt cx="2412000" cy="658320"/>
          </a:xfrm>
        </p:grpSpPr>
        <p:sp>
          <p:nvSpPr>
            <p:cNvPr id="107" name="Ellipse 106">
              <a:extLst>
                <a:ext uri="{FF2B5EF4-FFF2-40B4-BE49-F238E27FC236}">
                  <a16:creationId xmlns:a16="http://schemas.microsoft.com/office/drawing/2014/main" id="{5ACA1C8F-5F7B-4CFA-B015-15B68057A2F8}"/>
                </a:ext>
              </a:extLst>
            </p:cNvPr>
            <p:cNvSpPr/>
            <p:nvPr/>
          </p:nvSpPr>
          <p:spPr>
            <a:xfrm>
              <a:off x="1285537" y="2789729"/>
              <a:ext cx="387305" cy="566736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8" name="Rectangle : coins arrondis 107">
              <a:extLst>
                <a:ext uri="{FF2B5EF4-FFF2-40B4-BE49-F238E27FC236}">
                  <a16:creationId xmlns:a16="http://schemas.microsoft.com/office/drawing/2014/main" id="{5EE36622-B5C4-47A7-A81F-13BAC603BB02}"/>
                </a:ext>
              </a:extLst>
            </p:cNvPr>
            <p:cNvSpPr/>
            <p:nvPr/>
          </p:nvSpPr>
          <p:spPr>
            <a:xfrm>
              <a:off x="74610" y="2800049"/>
              <a:ext cx="2412000" cy="648000"/>
            </a:xfrm>
            <a:prstGeom prst="round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</p:grpSp>
      <p:sp>
        <p:nvSpPr>
          <p:cNvPr id="47" name="Rectangle 46">
            <a:extLst>
              <a:ext uri="{FF2B5EF4-FFF2-40B4-BE49-F238E27FC236}">
                <a16:creationId xmlns:a16="http://schemas.microsoft.com/office/drawing/2014/main" id="{5E1FDA57-5E7B-4863-8FDD-64756DF2027A}"/>
              </a:ext>
            </a:extLst>
          </p:cNvPr>
          <p:cNvSpPr/>
          <p:nvPr/>
        </p:nvSpPr>
        <p:spPr>
          <a:xfrm>
            <a:off x="261085" y="587112"/>
            <a:ext cx="263567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fr-FR" sz="4800" dirty="0">
                <a:solidFill>
                  <a:schemeClr val="accent1"/>
                </a:solidFill>
              </a:rPr>
              <a:t>946 815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72E97192-0AAA-4EBF-A401-C4FA7CC8CD70}"/>
              </a:ext>
            </a:extLst>
          </p:cNvPr>
          <p:cNvSpPr/>
          <p:nvPr/>
        </p:nvSpPr>
        <p:spPr>
          <a:xfrm>
            <a:off x="307009" y="1289171"/>
            <a:ext cx="262128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fr-FR" sz="4800" dirty="0">
                <a:solidFill>
                  <a:schemeClr val="accent1"/>
                </a:solidFill>
              </a:rPr>
              <a:t>300 723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56B2C540-1481-435C-AAF1-5788651549B3}"/>
              </a:ext>
            </a:extLst>
          </p:cNvPr>
          <p:cNvSpPr/>
          <p:nvPr/>
        </p:nvSpPr>
        <p:spPr>
          <a:xfrm>
            <a:off x="477924" y="1967700"/>
            <a:ext cx="241883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fr-FR" sz="4800" dirty="0">
                <a:solidFill>
                  <a:schemeClr val="accent1"/>
                </a:solidFill>
              </a:rPr>
              <a:t>209 999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102C97F3-AC59-4D21-A393-08FCCBEDBC0E}"/>
              </a:ext>
            </a:extLst>
          </p:cNvPr>
          <p:cNvSpPr/>
          <p:nvPr/>
        </p:nvSpPr>
        <p:spPr>
          <a:xfrm>
            <a:off x="333135" y="2675840"/>
            <a:ext cx="256902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fr-FR" sz="4800" dirty="0">
                <a:solidFill>
                  <a:schemeClr val="accent1"/>
                </a:solidFill>
              </a:rPr>
              <a:t>781 406</a:t>
            </a:r>
          </a:p>
        </p:txBody>
      </p:sp>
      <p:sp>
        <p:nvSpPr>
          <p:cNvPr id="54" name="CustomShape 3">
            <a:extLst>
              <a:ext uri="{FF2B5EF4-FFF2-40B4-BE49-F238E27FC236}">
                <a16:creationId xmlns:a16="http://schemas.microsoft.com/office/drawing/2014/main" id="{A7AC503E-F159-452F-835D-779B9B0AFD47}"/>
              </a:ext>
            </a:extLst>
          </p:cNvPr>
          <p:cNvSpPr/>
          <p:nvPr/>
        </p:nvSpPr>
        <p:spPr>
          <a:xfrm>
            <a:off x="2476260" y="625071"/>
            <a:ext cx="4038120" cy="46021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 marL="285840" indent="-284040" algn="ctr">
              <a:lnSpc>
                <a:spcPct val="100000"/>
              </a:lnSpc>
              <a:buClr>
                <a:srgbClr val="00B050"/>
              </a:buClr>
              <a:buFont typeface="Arial"/>
              <a:buChar char="•"/>
            </a:pPr>
            <a:r>
              <a:rPr lang="fr-FR" sz="2400" b="0" strike="noStrike" spc="-1">
                <a:solidFill>
                  <a:srgbClr val="00B050"/>
                </a:solidFill>
                <a:latin typeface="Calibri"/>
                <a:ea typeface="DejaVu Sans"/>
              </a:rPr>
              <a:t>Dictée de nombres</a:t>
            </a:r>
            <a:endParaRPr lang="fr-FR" sz="2400" b="0" strike="noStrike" spc="-1">
              <a:latin typeface="Arial"/>
            </a:endParaRPr>
          </a:p>
        </p:txBody>
      </p:sp>
      <p:grpSp>
        <p:nvGrpSpPr>
          <p:cNvPr id="55" name="Groupe 54">
            <a:extLst>
              <a:ext uri="{FF2B5EF4-FFF2-40B4-BE49-F238E27FC236}">
                <a16:creationId xmlns:a16="http://schemas.microsoft.com/office/drawing/2014/main" id="{E451ED5E-F199-4036-A478-1CC3A863031F}"/>
              </a:ext>
            </a:extLst>
          </p:cNvPr>
          <p:cNvGrpSpPr/>
          <p:nvPr/>
        </p:nvGrpSpPr>
        <p:grpSpPr>
          <a:xfrm>
            <a:off x="597038" y="675293"/>
            <a:ext cx="1847693" cy="648000"/>
            <a:chOff x="609599" y="679398"/>
            <a:chExt cx="1847693" cy="648000"/>
          </a:xfrm>
        </p:grpSpPr>
        <p:sp>
          <p:nvSpPr>
            <p:cNvPr id="56" name="Ellipse 55">
              <a:extLst>
                <a:ext uri="{FF2B5EF4-FFF2-40B4-BE49-F238E27FC236}">
                  <a16:creationId xmlns:a16="http://schemas.microsoft.com/office/drawing/2014/main" id="{FFD662BD-0889-49DC-8893-F66D1D926C3A}"/>
                </a:ext>
              </a:extLst>
            </p:cNvPr>
            <p:cNvSpPr/>
            <p:nvPr/>
          </p:nvSpPr>
          <p:spPr>
            <a:xfrm>
              <a:off x="1274157" y="735113"/>
              <a:ext cx="412426" cy="566736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7" name="Rectangle : coins arrondis 56">
              <a:extLst>
                <a:ext uri="{FF2B5EF4-FFF2-40B4-BE49-F238E27FC236}">
                  <a16:creationId xmlns:a16="http://schemas.microsoft.com/office/drawing/2014/main" id="{DA2E9417-E201-41C9-BBA9-1A99D4B95EAA}"/>
                </a:ext>
              </a:extLst>
            </p:cNvPr>
            <p:cNvSpPr/>
            <p:nvPr/>
          </p:nvSpPr>
          <p:spPr>
            <a:xfrm>
              <a:off x="609599" y="679398"/>
              <a:ext cx="1847693" cy="648000"/>
            </a:xfrm>
            <a:prstGeom prst="round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58" name="Groupe 57">
            <a:extLst>
              <a:ext uri="{FF2B5EF4-FFF2-40B4-BE49-F238E27FC236}">
                <a16:creationId xmlns:a16="http://schemas.microsoft.com/office/drawing/2014/main" id="{91D7C7CD-0B4A-499B-8795-D02C4340F55A}"/>
              </a:ext>
            </a:extLst>
          </p:cNvPr>
          <p:cNvGrpSpPr/>
          <p:nvPr/>
        </p:nvGrpSpPr>
        <p:grpSpPr>
          <a:xfrm>
            <a:off x="590476" y="1377352"/>
            <a:ext cx="1885783" cy="648000"/>
            <a:chOff x="609599" y="1393134"/>
            <a:chExt cx="1885783" cy="648000"/>
          </a:xfrm>
        </p:grpSpPr>
        <p:sp>
          <p:nvSpPr>
            <p:cNvPr id="59" name="Ellipse 58">
              <a:extLst>
                <a:ext uri="{FF2B5EF4-FFF2-40B4-BE49-F238E27FC236}">
                  <a16:creationId xmlns:a16="http://schemas.microsoft.com/office/drawing/2014/main" id="{7C0ED8D9-4AD0-4971-9538-8541EE4DD626}"/>
                </a:ext>
              </a:extLst>
            </p:cNvPr>
            <p:cNvSpPr/>
            <p:nvPr/>
          </p:nvSpPr>
          <p:spPr>
            <a:xfrm>
              <a:off x="1310647" y="1416916"/>
              <a:ext cx="374527" cy="566736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0" name="Rectangle : coins arrondis 59">
              <a:extLst>
                <a:ext uri="{FF2B5EF4-FFF2-40B4-BE49-F238E27FC236}">
                  <a16:creationId xmlns:a16="http://schemas.microsoft.com/office/drawing/2014/main" id="{012E1A17-BF77-48B6-AC45-A6CCB09A9CD0}"/>
                </a:ext>
              </a:extLst>
            </p:cNvPr>
            <p:cNvSpPr/>
            <p:nvPr/>
          </p:nvSpPr>
          <p:spPr>
            <a:xfrm>
              <a:off x="609599" y="1393134"/>
              <a:ext cx="1885783" cy="648000"/>
            </a:xfrm>
            <a:prstGeom prst="round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61" name="Groupe 60">
            <a:extLst>
              <a:ext uri="{FF2B5EF4-FFF2-40B4-BE49-F238E27FC236}">
                <a16:creationId xmlns:a16="http://schemas.microsoft.com/office/drawing/2014/main" id="{141BB8DF-1078-4E7B-8209-11F2447FBD48}"/>
              </a:ext>
            </a:extLst>
          </p:cNvPr>
          <p:cNvGrpSpPr/>
          <p:nvPr/>
        </p:nvGrpSpPr>
        <p:grpSpPr>
          <a:xfrm>
            <a:off x="572198" y="2103134"/>
            <a:ext cx="1904061" cy="648000"/>
            <a:chOff x="609601" y="2102392"/>
            <a:chExt cx="1904061" cy="648000"/>
          </a:xfrm>
        </p:grpSpPr>
        <p:sp>
          <p:nvSpPr>
            <p:cNvPr id="62" name="Ellipse 61">
              <a:extLst>
                <a:ext uri="{FF2B5EF4-FFF2-40B4-BE49-F238E27FC236}">
                  <a16:creationId xmlns:a16="http://schemas.microsoft.com/office/drawing/2014/main" id="{21FDE556-A91B-4B4F-A924-CFE74E0A9EBE}"/>
                </a:ext>
              </a:extLst>
            </p:cNvPr>
            <p:cNvSpPr/>
            <p:nvPr/>
          </p:nvSpPr>
          <p:spPr>
            <a:xfrm>
              <a:off x="1304150" y="2126885"/>
              <a:ext cx="387305" cy="566736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3" name="Rectangle : coins arrondis 62">
              <a:extLst>
                <a:ext uri="{FF2B5EF4-FFF2-40B4-BE49-F238E27FC236}">
                  <a16:creationId xmlns:a16="http://schemas.microsoft.com/office/drawing/2014/main" id="{8C698FD9-FD78-41D8-9552-013410C1B439}"/>
                </a:ext>
              </a:extLst>
            </p:cNvPr>
            <p:cNvSpPr/>
            <p:nvPr/>
          </p:nvSpPr>
          <p:spPr>
            <a:xfrm>
              <a:off x="609601" y="2102392"/>
              <a:ext cx="1904061" cy="648000"/>
            </a:xfrm>
            <a:prstGeom prst="round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64" name="Groupe 63">
            <a:extLst>
              <a:ext uri="{FF2B5EF4-FFF2-40B4-BE49-F238E27FC236}">
                <a16:creationId xmlns:a16="http://schemas.microsoft.com/office/drawing/2014/main" id="{D69F0BC0-5081-4DDD-BA5C-C3D092E67DB6}"/>
              </a:ext>
            </a:extLst>
          </p:cNvPr>
          <p:cNvGrpSpPr/>
          <p:nvPr/>
        </p:nvGrpSpPr>
        <p:grpSpPr>
          <a:xfrm>
            <a:off x="594763" y="2781000"/>
            <a:ext cx="1849968" cy="648000"/>
            <a:chOff x="609600" y="2800049"/>
            <a:chExt cx="1849968" cy="648000"/>
          </a:xfrm>
        </p:grpSpPr>
        <p:sp>
          <p:nvSpPr>
            <p:cNvPr id="65" name="Ellipse 64">
              <a:extLst>
                <a:ext uri="{FF2B5EF4-FFF2-40B4-BE49-F238E27FC236}">
                  <a16:creationId xmlns:a16="http://schemas.microsoft.com/office/drawing/2014/main" id="{1837F2BA-7989-40C8-9327-C2B94D655AA6}"/>
                </a:ext>
              </a:extLst>
            </p:cNvPr>
            <p:cNvSpPr/>
            <p:nvPr/>
          </p:nvSpPr>
          <p:spPr>
            <a:xfrm>
              <a:off x="1273606" y="2840681"/>
              <a:ext cx="387305" cy="566736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6" name="Rectangle : coins arrondis 65">
              <a:extLst>
                <a:ext uri="{FF2B5EF4-FFF2-40B4-BE49-F238E27FC236}">
                  <a16:creationId xmlns:a16="http://schemas.microsoft.com/office/drawing/2014/main" id="{F8B0469B-AC34-4578-93AC-F73B0A5BDA4A}"/>
                </a:ext>
              </a:extLst>
            </p:cNvPr>
            <p:cNvSpPr/>
            <p:nvPr/>
          </p:nvSpPr>
          <p:spPr>
            <a:xfrm>
              <a:off x="609600" y="2800049"/>
              <a:ext cx="1849968" cy="648000"/>
            </a:xfrm>
            <a:prstGeom prst="round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67" name="CustomShape 4">
            <a:extLst>
              <a:ext uri="{FF2B5EF4-FFF2-40B4-BE49-F238E27FC236}">
                <a16:creationId xmlns:a16="http://schemas.microsoft.com/office/drawing/2014/main" id="{2EAF8BB0-B987-43DB-9BE9-B527EEA6617B}"/>
              </a:ext>
            </a:extLst>
          </p:cNvPr>
          <p:cNvSpPr/>
          <p:nvPr/>
        </p:nvSpPr>
        <p:spPr>
          <a:xfrm>
            <a:off x="40812" y="3486793"/>
            <a:ext cx="9071138" cy="119887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 marL="1800" algn="just">
              <a:lnSpc>
                <a:spcPct val="100000"/>
              </a:lnSpc>
              <a:buClr>
                <a:srgbClr val="00B050"/>
              </a:buClr>
            </a:pPr>
            <a:r>
              <a:rPr lang="fr-FR" sz="2400" spc="-1" dirty="0">
                <a:solidFill>
                  <a:srgbClr val="00B050"/>
                </a:solidFill>
                <a:latin typeface="Calibri"/>
              </a:rPr>
              <a:t>Pour chaque nombre, j’entoure le chiffre des unités de mille en rouge et le nombre de dizaines en vert.</a:t>
            </a:r>
            <a:endParaRPr lang="fr-FR" sz="2400" spc="-1" dirty="0"/>
          </a:p>
          <a:p>
            <a:pPr marL="1800">
              <a:lnSpc>
                <a:spcPct val="100000"/>
              </a:lnSpc>
              <a:buClr>
                <a:srgbClr val="00B050"/>
              </a:buClr>
            </a:pPr>
            <a:r>
              <a:rPr lang="fr-FR" sz="2400" spc="-1" dirty="0">
                <a:solidFill>
                  <a:srgbClr val="00B050"/>
                </a:solidFill>
                <a:latin typeface="Calibri"/>
              </a:rPr>
              <a:t>.</a:t>
            </a:r>
            <a:endParaRPr lang="fr-FR" sz="2400" spc="-1" dirty="0"/>
          </a:p>
        </p:txBody>
      </p:sp>
    </p:spTree>
    <p:extLst>
      <p:ext uri="{BB962C8B-B14F-4D97-AF65-F5344CB8AC3E}">
        <p14:creationId xmlns:p14="http://schemas.microsoft.com/office/powerpoint/2010/main" val="4495595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ZoneTexte 33">
            <a:extLst>
              <a:ext uri="{FF2B5EF4-FFF2-40B4-BE49-F238E27FC236}">
                <a16:creationId xmlns:a16="http://schemas.microsoft.com/office/drawing/2014/main" id="{87DF5AA6-8365-4C9E-8DD8-5D867F37DBD4}"/>
              </a:ext>
            </a:extLst>
          </p:cNvPr>
          <p:cNvSpPr txBox="1"/>
          <p:nvPr/>
        </p:nvSpPr>
        <p:spPr>
          <a:xfrm>
            <a:off x="5575198" y="625071"/>
            <a:ext cx="326179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4800" dirty="0">
                <a:solidFill>
                  <a:schemeClr val="accent6"/>
                </a:solidFill>
              </a:rPr>
              <a:t>7 273 156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52020FD0-C955-45E9-915D-8718C2CBDC70}"/>
              </a:ext>
            </a:extLst>
          </p:cNvPr>
          <p:cNvSpPr/>
          <p:nvPr/>
        </p:nvSpPr>
        <p:spPr>
          <a:xfrm>
            <a:off x="210789" y="587112"/>
            <a:ext cx="268597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fr-FR" sz="4800" dirty="0">
                <a:solidFill>
                  <a:schemeClr val="accent1"/>
                </a:solidFill>
              </a:rPr>
              <a:t>784 605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A63FA8E5-370B-41F8-869F-F39BD044E1B4}"/>
              </a:ext>
            </a:extLst>
          </p:cNvPr>
          <p:cNvSpPr/>
          <p:nvPr/>
        </p:nvSpPr>
        <p:spPr>
          <a:xfrm>
            <a:off x="307009" y="1289171"/>
            <a:ext cx="262128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fr-FR" sz="4800" dirty="0">
                <a:solidFill>
                  <a:schemeClr val="accent1"/>
                </a:solidFill>
              </a:rPr>
              <a:t>160 506</a:t>
            </a:r>
          </a:p>
        </p:txBody>
      </p:sp>
      <p:sp>
        <p:nvSpPr>
          <p:cNvPr id="39" name="ZoneTexte 38">
            <a:extLst>
              <a:ext uri="{FF2B5EF4-FFF2-40B4-BE49-F238E27FC236}">
                <a16:creationId xmlns:a16="http://schemas.microsoft.com/office/drawing/2014/main" id="{386059A2-F38E-49F3-9612-937946418AB6}"/>
              </a:ext>
            </a:extLst>
          </p:cNvPr>
          <p:cNvSpPr txBox="1"/>
          <p:nvPr/>
        </p:nvSpPr>
        <p:spPr>
          <a:xfrm>
            <a:off x="6324587" y="1289171"/>
            <a:ext cx="26086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800" dirty="0">
                <a:solidFill>
                  <a:schemeClr val="accent6"/>
                </a:solidFill>
              </a:rPr>
              <a:t>784 023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07CDD675-EA6C-4ACF-9DE5-8E742221CCD2}"/>
              </a:ext>
            </a:extLst>
          </p:cNvPr>
          <p:cNvSpPr/>
          <p:nvPr/>
        </p:nvSpPr>
        <p:spPr>
          <a:xfrm>
            <a:off x="287123" y="1994447"/>
            <a:ext cx="268597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fr-FR" sz="4800" dirty="0">
                <a:solidFill>
                  <a:schemeClr val="accent1"/>
                </a:solidFill>
              </a:rPr>
              <a:t>656 931</a:t>
            </a:r>
          </a:p>
        </p:txBody>
      </p:sp>
      <p:sp>
        <p:nvSpPr>
          <p:cNvPr id="42" name="ZoneTexte 41">
            <a:extLst>
              <a:ext uri="{FF2B5EF4-FFF2-40B4-BE49-F238E27FC236}">
                <a16:creationId xmlns:a16="http://schemas.microsoft.com/office/drawing/2014/main" id="{030649B5-5E1E-4D2D-90D3-DB161F42FD61}"/>
              </a:ext>
            </a:extLst>
          </p:cNvPr>
          <p:cNvSpPr txBox="1"/>
          <p:nvPr/>
        </p:nvSpPr>
        <p:spPr>
          <a:xfrm>
            <a:off x="5756125" y="1967700"/>
            <a:ext cx="30808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4800" dirty="0">
                <a:solidFill>
                  <a:schemeClr val="accent6"/>
                </a:solidFill>
              </a:rPr>
              <a:t>4 232 789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446B841A-53DF-40C7-959F-5A6C090A82D4}"/>
              </a:ext>
            </a:extLst>
          </p:cNvPr>
          <p:cNvSpPr/>
          <p:nvPr/>
        </p:nvSpPr>
        <p:spPr>
          <a:xfrm>
            <a:off x="254757" y="2699723"/>
            <a:ext cx="262128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fr-FR" sz="4800" dirty="0">
                <a:solidFill>
                  <a:schemeClr val="accent1"/>
                </a:solidFill>
              </a:rPr>
              <a:t>460 875</a:t>
            </a:r>
          </a:p>
        </p:txBody>
      </p:sp>
      <p:sp>
        <p:nvSpPr>
          <p:cNvPr id="338" name="CustomShape 1"/>
          <p:cNvSpPr/>
          <p:nvPr/>
        </p:nvSpPr>
        <p:spPr>
          <a:xfrm>
            <a:off x="457200" y="4465"/>
            <a:ext cx="4038120" cy="514080"/>
          </a:xfrm>
          <a:prstGeom prst="rect">
            <a:avLst/>
          </a:prstGeom>
          <a:gradFill rotWithShape="0">
            <a:gsLst>
              <a:gs pos="0">
                <a:srgbClr val="38B6D7"/>
              </a:gs>
              <a:gs pos="100000">
                <a:srgbClr val="A6E6FF"/>
              </a:gs>
            </a:gsLst>
            <a:lin ang="16200000"/>
          </a:gradFill>
          <a:ln>
            <a:solidFill>
              <a:srgbClr val="46AAC4"/>
            </a:solidFill>
            <a:round/>
          </a:ln>
          <a:effectLst>
            <a:outerShdw blurRad="40000" dist="2304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400" b="1" strike="noStrike" spc="-1">
                <a:solidFill>
                  <a:srgbClr val="FFFFFF"/>
                </a:solidFill>
                <a:latin typeface="Calibri"/>
                <a:ea typeface="DejaVu Sans"/>
              </a:rPr>
              <a:t>CM1</a:t>
            </a:r>
            <a:endParaRPr lang="fr-FR" sz="2400" b="0" strike="noStrike" spc="-1">
              <a:latin typeface="Arial"/>
            </a:endParaRPr>
          </a:p>
        </p:txBody>
      </p:sp>
      <p:sp>
        <p:nvSpPr>
          <p:cNvPr id="339" name="CustomShape 2"/>
          <p:cNvSpPr/>
          <p:nvPr/>
        </p:nvSpPr>
        <p:spPr>
          <a:xfrm>
            <a:off x="4647240" y="0"/>
            <a:ext cx="4039560" cy="514080"/>
          </a:xfrm>
          <a:prstGeom prst="rect">
            <a:avLst/>
          </a:prstGeom>
          <a:gradFill rotWithShape="0">
            <a:gsLst>
              <a:gs pos="0">
                <a:srgbClr val="FF943D"/>
              </a:gs>
              <a:gs pos="100000">
                <a:srgbClr val="FFD2BC"/>
              </a:gs>
            </a:gsLst>
            <a:lin ang="16200000"/>
          </a:gradFill>
          <a:ln>
            <a:solidFill>
              <a:srgbClr val="F59240"/>
            </a:solidFill>
            <a:round/>
          </a:ln>
          <a:effectLst>
            <a:outerShdw blurRad="40000" dist="2304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400" b="1" strike="noStrike" spc="-1" dirty="0">
                <a:solidFill>
                  <a:srgbClr val="FFFFFF"/>
                </a:solidFill>
                <a:latin typeface="Calibri"/>
                <a:ea typeface="DejaVu Sans"/>
              </a:rPr>
              <a:t>CM2</a:t>
            </a:r>
            <a:endParaRPr lang="fr-FR" sz="2400" b="0" strike="noStrike" spc="-1" dirty="0">
              <a:latin typeface="Arial"/>
            </a:endParaRPr>
          </a:p>
        </p:txBody>
      </p:sp>
      <p:sp>
        <p:nvSpPr>
          <p:cNvPr id="340" name="CustomShape 3"/>
          <p:cNvSpPr/>
          <p:nvPr/>
        </p:nvSpPr>
        <p:spPr>
          <a:xfrm>
            <a:off x="2476260" y="625071"/>
            <a:ext cx="4038120" cy="46021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 marL="285840" indent="-284040" algn="ctr">
              <a:lnSpc>
                <a:spcPct val="100000"/>
              </a:lnSpc>
              <a:buClr>
                <a:srgbClr val="00B050"/>
              </a:buClr>
              <a:buFont typeface="Arial"/>
              <a:buChar char="•"/>
            </a:pPr>
            <a:r>
              <a:rPr lang="fr-FR" sz="2400" b="0" strike="noStrike" spc="-1">
                <a:solidFill>
                  <a:srgbClr val="00B050"/>
                </a:solidFill>
                <a:latin typeface="Calibri"/>
                <a:ea typeface="DejaVu Sans"/>
              </a:rPr>
              <a:t>Dictée de nombres</a:t>
            </a:r>
            <a:endParaRPr lang="fr-FR" sz="2400" b="0" strike="noStrike" spc="-1">
              <a:latin typeface="Arial"/>
            </a:endParaRPr>
          </a:p>
        </p:txBody>
      </p:sp>
      <p:pic>
        <p:nvPicPr>
          <p:cNvPr id="343" name="Image 8"/>
          <p:cNvPicPr/>
          <p:nvPr/>
        </p:nvPicPr>
        <p:blipFill>
          <a:blip r:embed="rId3"/>
          <a:stretch/>
        </p:blipFill>
        <p:spPr>
          <a:xfrm>
            <a:off x="40812" y="4316150"/>
            <a:ext cx="8950270" cy="2596020"/>
          </a:xfrm>
          <a:prstGeom prst="rect">
            <a:avLst/>
          </a:prstGeom>
          <a:ln>
            <a:noFill/>
          </a:ln>
        </p:spPr>
      </p:pic>
      <p:grpSp>
        <p:nvGrpSpPr>
          <p:cNvPr id="16" name="Groupe 15">
            <a:extLst>
              <a:ext uri="{FF2B5EF4-FFF2-40B4-BE49-F238E27FC236}">
                <a16:creationId xmlns:a16="http://schemas.microsoft.com/office/drawing/2014/main" id="{58E6C7C9-C8D2-4E93-98DF-CDA7EE125B09}"/>
              </a:ext>
            </a:extLst>
          </p:cNvPr>
          <p:cNvGrpSpPr/>
          <p:nvPr/>
        </p:nvGrpSpPr>
        <p:grpSpPr>
          <a:xfrm>
            <a:off x="4289898" y="-22475"/>
            <a:ext cx="539003" cy="816430"/>
            <a:chOff x="25131" y="1"/>
            <a:chExt cx="539003" cy="816430"/>
          </a:xfrm>
        </p:grpSpPr>
        <p:pic>
          <p:nvPicPr>
            <p:cNvPr id="17" name="Picture 2" descr="Résultat de recherche d'images pour &quot;protège cahier violet&quot;">
              <a:extLst>
                <a:ext uri="{FF2B5EF4-FFF2-40B4-BE49-F238E27FC236}">
                  <a16:creationId xmlns:a16="http://schemas.microsoft.com/office/drawing/2014/main" id="{7A269CC2-1A15-45AE-8D0C-CED1F40A38CF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7647" t="2283" r="17647" b="4598"/>
            <a:stretch/>
          </p:blipFill>
          <p:spPr bwMode="auto">
            <a:xfrm>
              <a:off x="25131" y="1"/>
              <a:ext cx="539003" cy="81643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8" name="ZoneTexte 17">
              <a:extLst>
                <a:ext uri="{FF2B5EF4-FFF2-40B4-BE49-F238E27FC236}">
                  <a16:creationId xmlns:a16="http://schemas.microsoft.com/office/drawing/2014/main" id="{10DA8FC9-B48D-41E1-8707-0336B60200AE}"/>
                </a:ext>
              </a:extLst>
            </p:cNvPr>
            <p:cNvSpPr txBox="1"/>
            <p:nvPr/>
          </p:nvSpPr>
          <p:spPr>
            <a:xfrm>
              <a:off x="25132" y="408216"/>
              <a:ext cx="539002" cy="36933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fr-FR" sz="900" dirty="0"/>
                <a:t>Cahier du jour</a:t>
              </a:r>
            </a:p>
          </p:txBody>
        </p:sp>
      </p:grpSp>
      <p:sp>
        <p:nvSpPr>
          <p:cNvPr id="31" name="Rectangle 30">
            <a:extLst>
              <a:ext uri="{FF2B5EF4-FFF2-40B4-BE49-F238E27FC236}">
                <a16:creationId xmlns:a16="http://schemas.microsoft.com/office/drawing/2014/main" id="{833328B1-9F86-44D1-9E59-08DDEC8ACD03}"/>
              </a:ext>
            </a:extLst>
          </p:cNvPr>
          <p:cNvSpPr/>
          <p:nvPr/>
        </p:nvSpPr>
        <p:spPr>
          <a:xfrm>
            <a:off x="4572000" y="5076591"/>
            <a:ext cx="41148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fr-FR" sz="2800" dirty="0">
                <a:solidFill>
                  <a:schemeClr val="accent1"/>
                </a:solidFill>
              </a:rPr>
              <a:t>7     8     4      6     0     5</a:t>
            </a:r>
          </a:p>
          <a:p>
            <a:pPr algn="r"/>
            <a:r>
              <a:rPr lang="fr-FR" sz="2800" dirty="0">
                <a:solidFill>
                  <a:schemeClr val="accent1"/>
                </a:solidFill>
              </a:rPr>
              <a:t>1     6     0      5     0     6 6     5     6      9     3     1</a:t>
            </a:r>
          </a:p>
          <a:p>
            <a:pPr algn="r"/>
            <a:r>
              <a:rPr lang="fr-FR" sz="2800" dirty="0">
                <a:solidFill>
                  <a:schemeClr val="accent1"/>
                </a:solidFill>
              </a:rPr>
              <a:t>4     6     0      8     7     5</a:t>
            </a:r>
          </a:p>
        </p:txBody>
      </p:sp>
      <p:sp>
        <p:nvSpPr>
          <p:cNvPr id="32" name="CustomShape 4">
            <a:extLst>
              <a:ext uri="{FF2B5EF4-FFF2-40B4-BE49-F238E27FC236}">
                <a16:creationId xmlns:a16="http://schemas.microsoft.com/office/drawing/2014/main" id="{EE3EFD5A-56E4-455B-BF56-6BBAAF0A5A3C}"/>
              </a:ext>
            </a:extLst>
          </p:cNvPr>
          <p:cNvSpPr/>
          <p:nvPr/>
        </p:nvSpPr>
        <p:spPr>
          <a:xfrm>
            <a:off x="40812" y="3486793"/>
            <a:ext cx="9071138" cy="82954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 marL="1800" algn="just">
              <a:lnSpc>
                <a:spcPct val="100000"/>
              </a:lnSpc>
              <a:buClr>
                <a:srgbClr val="00B050"/>
              </a:buClr>
            </a:pPr>
            <a:r>
              <a:rPr lang="fr-FR" sz="2400" spc="-1" dirty="0">
                <a:solidFill>
                  <a:srgbClr val="00B050"/>
                </a:solidFill>
                <a:latin typeface="Calibri"/>
              </a:rPr>
              <a:t>Pour chaque nombre, j’entoure le chiffre des unités en rouge et le nombre de dizaines de mille en vert</a:t>
            </a:r>
            <a:endParaRPr lang="fr-FR" sz="2400" spc="-1" dirty="0"/>
          </a:p>
        </p:txBody>
      </p:sp>
      <p:grpSp>
        <p:nvGrpSpPr>
          <p:cNvPr id="49" name="Groupe 48">
            <a:extLst>
              <a:ext uri="{FF2B5EF4-FFF2-40B4-BE49-F238E27FC236}">
                <a16:creationId xmlns:a16="http://schemas.microsoft.com/office/drawing/2014/main" id="{E9CE3FE5-8CA2-407F-AFCF-3A512FAD6350}"/>
              </a:ext>
            </a:extLst>
          </p:cNvPr>
          <p:cNvGrpSpPr/>
          <p:nvPr/>
        </p:nvGrpSpPr>
        <p:grpSpPr>
          <a:xfrm>
            <a:off x="586009" y="657601"/>
            <a:ext cx="2310753" cy="648000"/>
            <a:chOff x="535975" y="679398"/>
            <a:chExt cx="2310753" cy="648000"/>
          </a:xfrm>
        </p:grpSpPr>
        <p:sp>
          <p:nvSpPr>
            <p:cNvPr id="51" name="Ellipse 50">
              <a:extLst>
                <a:ext uri="{FF2B5EF4-FFF2-40B4-BE49-F238E27FC236}">
                  <a16:creationId xmlns:a16="http://schemas.microsoft.com/office/drawing/2014/main" id="{8B09C7B2-F576-4B15-B783-9F09A68E1806}"/>
                </a:ext>
              </a:extLst>
            </p:cNvPr>
            <p:cNvSpPr/>
            <p:nvPr/>
          </p:nvSpPr>
          <p:spPr>
            <a:xfrm>
              <a:off x="2399064" y="712223"/>
              <a:ext cx="447664" cy="568713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2" name="Rectangle : coins arrondis 51">
              <a:extLst>
                <a:ext uri="{FF2B5EF4-FFF2-40B4-BE49-F238E27FC236}">
                  <a16:creationId xmlns:a16="http://schemas.microsoft.com/office/drawing/2014/main" id="{74A87612-5243-4933-A5F6-F4CE109A6F0E}"/>
                </a:ext>
              </a:extLst>
            </p:cNvPr>
            <p:cNvSpPr/>
            <p:nvPr/>
          </p:nvSpPr>
          <p:spPr>
            <a:xfrm>
              <a:off x="535975" y="679398"/>
              <a:ext cx="713402" cy="648000"/>
            </a:xfrm>
            <a:prstGeom prst="round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53" name="Groupe 52">
            <a:extLst>
              <a:ext uri="{FF2B5EF4-FFF2-40B4-BE49-F238E27FC236}">
                <a16:creationId xmlns:a16="http://schemas.microsoft.com/office/drawing/2014/main" id="{6D6FE64C-713D-4AD1-BEA7-043592A933F5}"/>
              </a:ext>
            </a:extLst>
          </p:cNvPr>
          <p:cNvGrpSpPr/>
          <p:nvPr/>
        </p:nvGrpSpPr>
        <p:grpSpPr>
          <a:xfrm>
            <a:off x="586010" y="2121258"/>
            <a:ext cx="2342279" cy="648000"/>
            <a:chOff x="599769" y="2102392"/>
            <a:chExt cx="2411917" cy="648000"/>
          </a:xfrm>
        </p:grpSpPr>
        <p:sp>
          <p:nvSpPr>
            <p:cNvPr id="54" name="Ellipse 53">
              <a:extLst>
                <a:ext uri="{FF2B5EF4-FFF2-40B4-BE49-F238E27FC236}">
                  <a16:creationId xmlns:a16="http://schemas.microsoft.com/office/drawing/2014/main" id="{B6C12047-8635-4633-BEB5-1917D8707B14}"/>
                </a:ext>
              </a:extLst>
            </p:cNvPr>
            <p:cNvSpPr/>
            <p:nvPr/>
          </p:nvSpPr>
          <p:spPr>
            <a:xfrm>
              <a:off x="2564022" y="2114976"/>
              <a:ext cx="447664" cy="565272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5" name="Rectangle : coins arrondis 54">
              <a:extLst>
                <a:ext uri="{FF2B5EF4-FFF2-40B4-BE49-F238E27FC236}">
                  <a16:creationId xmlns:a16="http://schemas.microsoft.com/office/drawing/2014/main" id="{10F12BCF-62E5-42E7-B9F0-7326BDDDCB80}"/>
                </a:ext>
              </a:extLst>
            </p:cNvPr>
            <p:cNvSpPr/>
            <p:nvPr/>
          </p:nvSpPr>
          <p:spPr>
            <a:xfrm>
              <a:off x="599769" y="2102392"/>
              <a:ext cx="734612" cy="648000"/>
            </a:xfrm>
            <a:prstGeom prst="round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</p:grpSp>
      <p:grpSp>
        <p:nvGrpSpPr>
          <p:cNvPr id="56" name="Groupe 55">
            <a:extLst>
              <a:ext uri="{FF2B5EF4-FFF2-40B4-BE49-F238E27FC236}">
                <a16:creationId xmlns:a16="http://schemas.microsoft.com/office/drawing/2014/main" id="{18BD3106-295E-4D48-BD55-BD9BE687A537}"/>
              </a:ext>
            </a:extLst>
          </p:cNvPr>
          <p:cNvGrpSpPr/>
          <p:nvPr/>
        </p:nvGrpSpPr>
        <p:grpSpPr>
          <a:xfrm>
            <a:off x="586009" y="2817403"/>
            <a:ext cx="2335953" cy="648000"/>
            <a:chOff x="586009" y="2817403"/>
            <a:chExt cx="2335953" cy="648000"/>
          </a:xfrm>
        </p:grpSpPr>
        <p:sp>
          <p:nvSpPr>
            <p:cNvPr id="57" name="Ellipse 56">
              <a:extLst>
                <a:ext uri="{FF2B5EF4-FFF2-40B4-BE49-F238E27FC236}">
                  <a16:creationId xmlns:a16="http://schemas.microsoft.com/office/drawing/2014/main" id="{672B889D-CB97-4A52-8871-F8EF3AB5C7A3}"/>
                </a:ext>
              </a:extLst>
            </p:cNvPr>
            <p:cNvSpPr/>
            <p:nvPr/>
          </p:nvSpPr>
          <p:spPr>
            <a:xfrm>
              <a:off x="2474298" y="2851349"/>
              <a:ext cx="447664" cy="566736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8" name="Rectangle : coins arrondis 57">
              <a:extLst>
                <a:ext uri="{FF2B5EF4-FFF2-40B4-BE49-F238E27FC236}">
                  <a16:creationId xmlns:a16="http://schemas.microsoft.com/office/drawing/2014/main" id="{872804E5-0E29-40C6-8297-B0EC0FD21527}"/>
                </a:ext>
              </a:extLst>
            </p:cNvPr>
            <p:cNvSpPr/>
            <p:nvPr/>
          </p:nvSpPr>
          <p:spPr>
            <a:xfrm>
              <a:off x="586009" y="2817403"/>
              <a:ext cx="713402" cy="648000"/>
            </a:xfrm>
            <a:prstGeom prst="round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59" name="Groupe 58">
            <a:extLst>
              <a:ext uri="{FF2B5EF4-FFF2-40B4-BE49-F238E27FC236}">
                <a16:creationId xmlns:a16="http://schemas.microsoft.com/office/drawing/2014/main" id="{3845423A-AEA5-461E-BCA9-5128F7EF5714}"/>
              </a:ext>
            </a:extLst>
          </p:cNvPr>
          <p:cNvGrpSpPr/>
          <p:nvPr/>
        </p:nvGrpSpPr>
        <p:grpSpPr>
          <a:xfrm>
            <a:off x="586009" y="1390374"/>
            <a:ext cx="2310752" cy="648000"/>
            <a:chOff x="586009" y="1390374"/>
            <a:chExt cx="2310752" cy="648000"/>
          </a:xfrm>
        </p:grpSpPr>
        <p:sp>
          <p:nvSpPr>
            <p:cNvPr id="60" name="Rectangle : coins arrondis 59">
              <a:extLst>
                <a:ext uri="{FF2B5EF4-FFF2-40B4-BE49-F238E27FC236}">
                  <a16:creationId xmlns:a16="http://schemas.microsoft.com/office/drawing/2014/main" id="{01F30A0F-A354-4B86-9C7D-0F6B2460447E}"/>
                </a:ext>
              </a:extLst>
            </p:cNvPr>
            <p:cNvSpPr/>
            <p:nvPr/>
          </p:nvSpPr>
          <p:spPr>
            <a:xfrm>
              <a:off x="586009" y="1390374"/>
              <a:ext cx="713402" cy="648000"/>
            </a:xfrm>
            <a:prstGeom prst="round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61" name="Ellipse 60">
              <a:extLst>
                <a:ext uri="{FF2B5EF4-FFF2-40B4-BE49-F238E27FC236}">
                  <a16:creationId xmlns:a16="http://schemas.microsoft.com/office/drawing/2014/main" id="{13824256-ACF2-419B-AEA1-4F15C19269A8}"/>
                </a:ext>
              </a:extLst>
            </p:cNvPr>
            <p:cNvSpPr/>
            <p:nvPr/>
          </p:nvSpPr>
          <p:spPr>
            <a:xfrm>
              <a:off x="2449097" y="1418892"/>
              <a:ext cx="447664" cy="568713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50" name="ZoneTexte 49">
            <a:extLst>
              <a:ext uri="{FF2B5EF4-FFF2-40B4-BE49-F238E27FC236}">
                <a16:creationId xmlns:a16="http://schemas.microsoft.com/office/drawing/2014/main" id="{245D9D75-389E-4729-BA96-C266169D5A00}"/>
              </a:ext>
            </a:extLst>
          </p:cNvPr>
          <p:cNvSpPr txBox="1"/>
          <p:nvPr/>
        </p:nvSpPr>
        <p:spPr>
          <a:xfrm>
            <a:off x="5756125" y="2672800"/>
            <a:ext cx="30808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4800" dirty="0">
                <a:solidFill>
                  <a:schemeClr val="accent6"/>
                </a:solidFill>
              </a:rPr>
              <a:t>5 460 875</a:t>
            </a:r>
          </a:p>
        </p:txBody>
      </p:sp>
    </p:spTree>
    <p:extLst>
      <p:ext uri="{BB962C8B-B14F-4D97-AF65-F5344CB8AC3E}">
        <p14:creationId xmlns:p14="http://schemas.microsoft.com/office/powerpoint/2010/main" val="3303213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ZoneTexte 42">
            <a:extLst>
              <a:ext uri="{FF2B5EF4-FFF2-40B4-BE49-F238E27FC236}">
                <a16:creationId xmlns:a16="http://schemas.microsoft.com/office/drawing/2014/main" id="{4BB68A49-46CF-460A-A42B-4B7B98AC6123}"/>
              </a:ext>
            </a:extLst>
          </p:cNvPr>
          <p:cNvSpPr txBox="1"/>
          <p:nvPr/>
        </p:nvSpPr>
        <p:spPr>
          <a:xfrm>
            <a:off x="5575198" y="625071"/>
            <a:ext cx="326179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4800" dirty="0">
                <a:solidFill>
                  <a:schemeClr val="accent6"/>
                </a:solidFill>
              </a:rPr>
              <a:t>7 273 156</a:t>
            </a:r>
          </a:p>
        </p:txBody>
      </p:sp>
      <p:sp>
        <p:nvSpPr>
          <p:cNvPr id="53" name="ZoneTexte 52">
            <a:extLst>
              <a:ext uri="{FF2B5EF4-FFF2-40B4-BE49-F238E27FC236}">
                <a16:creationId xmlns:a16="http://schemas.microsoft.com/office/drawing/2014/main" id="{1A05E787-3548-46AA-AE2D-3389BB678B23}"/>
              </a:ext>
            </a:extLst>
          </p:cNvPr>
          <p:cNvSpPr txBox="1"/>
          <p:nvPr/>
        </p:nvSpPr>
        <p:spPr>
          <a:xfrm>
            <a:off x="6324587" y="1289171"/>
            <a:ext cx="26086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800" dirty="0">
                <a:solidFill>
                  <a:schemeClr val="accent6"/>
                </a:solidFill>
              </a:rPr>
              <a:t>784 023</a:t>
            </a:r>
          </a:p>
        </p:txBody>
      </p:sp>
      <p:sp>
        <p:nvSpPr>
          <p:cNvPr id="69" name="ZoneTexte 68">
            <a:extLst>
              <a:ext uri="{FF2B5EF4-FFF2-40B4-BE49-F238E27FC236}">
                <a16:creationId xmlns:a16="http://schemas.microsoft.com/office/drawing/2014/main" id="{DEDBFEEE-9FC3-459A-8609-C4B010A3A73D}"/>
              </a:ext>
            </a:extLst>
          </p:cNvPr>
          <p:cNvSpPr txBox="1"/>
          <p:nvPr/>
        </p:nvSpPr>
        <p:spPr>
          <a:xfrm>
            <a:off x="5756125" y="1967700"/>
            <a:ext cx="30808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4800" dirty="0">
                <a:solidFill>
                  <a:schemeClr val="accent6"/>
                </a:solidFill>
              </a:rPr>
              <a:t>4 232 789</a:t>
            </a:r>
          </a:p>
        </p:txBody>
      </p:sp>
      <p:sp>
        <p:nvSpPr>
          <p:cNvPr id="84" name="ZoneTexte 83">
            <a:extLst>
              <a:ext uri="{FF2B5EF4-FFF2-40B4-BE49-F238E27FC236}">
                <a16:creationId xmlns:a16="http://schemas.microsoft.com/office/drawing/2014/main" id="{DE6DD267-1649-47AE-A316-4EC9D8DE9598}"/>
              </a:ext>
            </a:extLst>
          </p:cNvPr>
          <p:cNvSpPr txBox="1"/>
          <p:nvPr/>
        </p:nvSpPr>
        <p:spPr>
          <a:xfrm>
            <a:off x="5756125" y="2672800"/>
            <a:ext cx="30808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4800" dirty="0">
                <a:solidFill>
                  <a:schemeClr val="accent6"/>
                </a:solidFill>
              </a:rPr>
              <a:t>5 460 875</a:t>
            </a:r>
          </a:p>
        </p:txBody>
      </p:sp>
      <p:sp>
        <p:nvSpPr>
          <p:cNvPr id="338" name="CustomShape 1"/>
          <p:cNvSpPr/>
          <p:nvPr/>
        </p:nvSpPr>
        <p:spPr>
          <a:xfrm>
            <a:off x="457200" y="4465"/>
            <a:ext cx="4038120" cy="514080"/>
          </a:xfrm>
          <a:prstGeom prst="rect">
            <a:avLst/>
          </a:prstGeom>
          <a:gradFill rotWithShape="0">
            <a:gsLst>
              <a:gs pos="0">
                <a:srgbClr val="38B6D7"/>
              </a:gs>
              <a:gs pos="100000">
                <a:srgbClr val="A6E6FF"/>
              </a:gs>
            </a:gsLst>
            <a:lin ang="16200000"/>
          </a:gradFill>
          <a:ln>
            <a:solidFill>
              <a:srgbClr val="46AAC4"/>
            </a:solidFill>
            <a:round/>
          </a:ln>
          <a:effectLst>
            <a:outerShdw blurRad="40000" dist="2304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400" b="1" strike="noStrike" spc="-1">
                <a:solidFill>
                  <a:srgbClr val="FFFFFF"/>
                </a:solidFill>
                <a:latin typeface="Calibri"/>
                <a:ea typeface="DejaVu Sans"/>
              </a:rPr>
              <a:t>CM1</a:t>
            </a:r>
            <a:endParaRPr lang="fr-FR" sz="2400" b="0" strike="noStrike" spc="-1">
              <a:latin typeface="Arial"/>
            </a:endParaRPr>
          </a:p>
        </p:txBody>
      </p:sp>
      <p:sp>
        <p:nvSpPr>
          <p:cNvPr id="339" name="CustomShape 2"/>
          <p:cNvSpPr/>
          <p:nvPr/>
        </p:nvSpPr>
        <p:spPr>
          <a:xfrm>
            <a:off x="4647240" y="0"/>
            <a:ext cx="4039560" cy="514080"/>
          </a:xfrm>
          <a:prstGeom prst="rect">
            <a:avLst/>
          </a:prstGeom>
          <a:gradFill rotWithShape="0">
            <a:gsLst>
              <a:gs pos="0">
                <a:srgbClr val="FF943D"/>
              </a:gs>
              <a:gs pos="100000">
                <a:srgbClr val="FFD2BC"/>
              </a:gs>
            </a:gsLst>
            <a:lin ang="16200000"/>
          </a:gradFill>
          <a:ln>
            <a:solidFill>
              <a:srgbClr val="F59240"/>
            </a:solidFill>
            <a:round/>
          </a:ln>
          <a:effectLst>
            <a:outerShdw blurRad="40000" dist="2304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400" b="1" strike="noStrike" spc="-1" dirty="0">
                <a:solidFill>
                  <a:srgbClr val="FFFFFF"/>
                </a:solidFill>
                <a:latin typeface="Calibri"/>
                <a:ea typeface="DejaVu Sans"/>
              </a:rPr>
              <a:t>CM2</a:t>
            </a:r>
            <a:endParaRPr lang="fr-FR" sz="2400" b="0" strike="noStrike" spc="-1" dirty="0">
              <a:latin typeface="Arial"/>
            </a:endParaRPr>
          </a:p>
        </p:txBody>
      </p:sp>
      <p:pic>
        <p:nvPicPr>
          <p:cNvPr id="343" name="Image 8"/>
          <p:cNvPicPr/>
          <p:nvPr/>
        </p:nvPicPr>
        <p:blipFill>
          <a:blip r:embed="rId3"/>
          <a:stretch/>
        </p:blipFill>
        <p:spPr>
          <a:xfrm>
            <a:off x="40812" y="4316150"/>
            <a:ext cx="8950270" cy="2596020"/>
          </a:xfrm>
          <a:prstGeom prst="rect">
            <a:avLst/>
          </a:prstGeom>
          <a:ln>
            <a:noFill/>
          </a:ln>
        </p:spPr>
      </p:pic>
      <p:grpSp>
        <p:nvGrpSpPr>
          <p:cNvPr id="16" name="Groupe 15">
            <a:extLst>
              <a:ext uri="{FF2B5EF4-FFF2-40B4-BE49-F238E27FC236}">
                <a16:creationId xmlns:a16="http://schemas.microsoft.com/office/drawing/2014/main" id="{58E6C7C9-C8D2-4E93-98DF-CDA7EE125B09}"/>
              </a:ext>
            </a:extLst>
          </p:cNvPr>
          <p:cNvGrpSpPr/>
          <p:nvPr/>
        </p:nvGrpSpPr>
        <p:grpSpPr>
          <a:xfrm>
            <a:off x="4289898" y="-22475"/>
            <a:ext cx="539003" cy="816430"/>
            <a:chOff x="25131" y="1"/>
            <a:chExt cx="539003" cy="816430"/>
          </a:xfrm>
        </p:grpSpPr>
        <p:pic>
          <p:nvPicPr>
            <p:cNvPr id="17" name="Picture 2" descr="Résultat de recherche d'images pour &quot;protège cahier violet&quot;">
              <a:extLst>
                <a:ext uri="{FF2B5EF4-FFF2-40B4-BE49-F238E27FC236}">
                  <a16:creationId xmlns:a16="http://schemas.microsoft.com/office/drawing/2014/main" id="{7A269CC2-1A15-45AE-8D0C-CED1F40A38CF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7647" t="2283" r="17647" b="4598"/>
            <a:stretch/>
          </p:blipFill>
          <p:spPr bwMode="auto">
            <a:xfrm>
              <a:off x="25131" y="1"/>
              <a:ext cx="539003" cy="81643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8" name="ZoneTexte 17">
              <a:extLst>
                <a:ext uri="{FF2B5EF4-FFF2-40B4-BE49-F238E27FC236}">
                  <a16:creationId xmlns:a16="http://schemas.microsoft.com/office/drawing/2014/main" id="{10DA8FC9-B48D-41E1-8707-0336B60200AE}"/>
                </a:ext>
              </a:extLst>
            </p:cNvPr>
            <p:cNvSpPr txBox="1"/>
            <p:nvPr/>
          </p:nvSpPr>
          <p:spPr>
            <a:xfrm>
              <a:off x="25132" y="408216"/>
              <a:ext cx="539002" cy="36933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fr-FR" sz="900" dirty="0"/>
                <a:t>Cahier du jour</a:t>
              </a:r>
            </a:p>
          </p:txBody>
        </p:sp>
      </p:grpSp>
      <p:sp>
        <p:nvSpPr>
          <p:cNvPr id="41" name="Rectangle 40">
            <a:extLst>
              <a:ext uri="{FF2B5EF4-FFF2-40B4-BE49-F238E27FC236}">
                <a16:creationId xmlns:a16="http://schemas.microsoft.com/office/drawing/2014/main" id="{93BC7E62-47DE-4C55-AD66-525F8539BA2C}"/>
              </a:ext>
            </a:extLst>
          </p:cNvPr>
          <p:cNvSpPr/>
          <p:nvPr/>
        </p:nvSpPr>
        <p:spPr>
          <a:xfrm>
            <a:off x="3818021" y="5076591"/>
            <a:ext cx="486878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fr-FR" sz="2800" dirty="0">
                <a:solidFill>
                  <a:schemeClr val="accent6"/>
                </a:solidFill>
              </a:rPr>
              <a:t>7      2     7     3      1     5     6</a:t>
            </a:r>
          </a:p>
          <a:p>
            <a:pPr algn="r"/>
            <a:r>
              <a:rPr lang="fr-FR" sz="2800" dirty="0">
                <a:solidFill>
                  <a:schemeClr val="accent6"/>
                </a:solidFill>
              </a:rPr>
              <a:t>7     8     4      0     2     3</a:t>
            </a:r>
          </a:p>
          <a:p>
            <a:pPr algn="r"/>
            <a:r>
              <a:rPr lang="fr-FR" sz="2800" dirty="0">
                <a:solidFill>
                  <a:schemeClr val="accent6"/>
                </a:solidFill>
              </a:rPr>
              <a:t>4      2     3     2      7     8     9  5      4     6     0      8     7     5</a:t>
            </a:r>
          </a:p>
        </p:txBody>
      </p:sp>
      <p:sp>
        <p:nvSpPr>
          <p:cNvPr id="75" name="CustomShape 3">
            <a:extLst>
              <a:ext uri="{FF2B5EF4-FFF2-40B4-BE49-F238E27FC236}">
                <a16:creationId xmlns:a16="http://schemas.microsoft.com/office/drawing/2014/main" id="{0E34390E-1007-4579-BFED-E2F39D84BCB5}"/>
              </a:ext>
            </a:extLst>
          </p:cNvPr>
          <p:cNvSpPr/>
          <p:nvPr/>
        </p:nvSpPr>
        <p:spPr>
          <a:xfrm>
            <a:off x="2476260" y="625071"/>
            <a:ext cx="4038120" cy="46021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 marL="285840" indent="-284040" algn="ctr">
              <a:lnSpc>
                <a:spcPct val="100000"/>
              </a:lnSpc>
              <a:buClr>
                <a:srgbClr val="00B050"/>
              </a:buClr>
              <a:buFont typeface="Arial"/>
              <a:buChar char="•"/>
            </a:pPr>
            <a:r>
              <a:rPr lang="fr-FR" sz="2400" b="0" strike="noStrike" spc="-1">
                <a:solidFill>
                  <a:srgbClr val="00B050"/>
                </a:solidFill>
                <a:latin typeface="Calibri"/>
                <a:ea typeface="DejaVu Sans"/>
              </a:rPr>
              <a:t>Dictée de nombres</a:t>
            </a:r>
            <a:endParaRPr lang="fr-FR" sz="2400" b="0" strike="noStrike" spc="-1">
              <a:latin typeface="Arial"/>
            </a:endParaRPr>
          </a:p>
        </p:txBody>
      </p:sp>
      <p:grpSp>
        <p:nvGrpSpPr>
          <p:cNvPr id="89" name="Groupe 88">
            <a:extLst>
              <a:ext uri="{FF2B5EF4-FFF2-40B4-BE49-F238E27FC236}">
                <a16:creationId xmlns:a16="http://schemas.microsoft.com/office/drawing/2014/main" id="{67D266AD-AE88-4E03-956E-932A8D22FAD6}"/>
              </a:ext>
            </a:extLst>
          </p:cNvPr>
          <p:cNvGrpSpPr/>
          <p:nvPr/>
        </p:nvGrpSpPr>
        <p:grpSpPr>
          <a:xfrm>
            <a:off x="6015789" y="656995"/>
            <a:ext cx="2792888" cy="653847"/>
            <a:chOff x="-4681" y="679398"/>
            <a:chExt cx="2792888" cy="653847"/>
          </a:xfrm>
        </p:grpSpPr>
        <p:sp>
          <p:nvSpPr>
            <p:cNvPr id="90" name="Ellipse 89">
              <a:extLst>
                <a:ext uri="{FF2B5EF4-FFF2-40B4-BE49-F238E27FC236}">
                  <a16:creationId xmlns:a16="http://schemas.microsoft.com/office/drawing/2014/main" id="{B447D921-06C8-410F-A253-3D0F9EDCD20D}"/>
                </a:ext>
              </a:extLst>
            </p:cNvPr>
            <p:cNvSpPr/>
            <p:nvPr/>
          </p:nvSpPr>
          <p:spPr>
            <a:xfrm>
              <a:off x="2340543" y="750638"/>
              <a:ext cx="447664" cy="582607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1" name="Rectangle : coins arrondis 90">
              <a:extLst>
                <a:ext uri="{FF2B5EF4-FFF2-40B4-BE49-F238E27FC236}">
                  <a16:creationId xmlns:a16="http://schemas.microsoft.com/office/drawing/2014/main" id="{677F3DE7-B6F6-416C-BEEE-0BFD58FDC031}"/>
                </a:ext>
              </a:extLst>
            </p:cNvPr>
            <p:cNvSpPr/>
            <p:nvPr/>
          </p:nvSpPr>
          <p:spPr>
            <a:xfrm>
              <a:off x="-4681" y="679398"/>
              <a:ext cx="1184475" cy="648000"/>
            </a:xfrm>
            <a:prstGeom prst="round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92" name="Groupe 91">
            <a:extLst>
              <a:ext uri="{FF2B5EF4-FFF2-40B4-BE49-F238E27FC236}">
                <a16:creationId xmlns:a16="http://schemas.microsoft.com/office/drawing/2014/main" id="{516E7946-8827-4409-8735-D5F1C50056E8}"/>
              </a:ext>
            </a:extLst>
          </p:cNvPr>
          <p:cNvGrpSpPr/>
          <p:nvPr/>
        </p:nvGrpSpPr>
        <p:grpSpPr>
          <a:xfrm>
            <a:off x="6015789" y="2089070"/>
            <a:ext cx="2779168" cy="648000"/>
            <a:chOff x="32906" y="2070204"/>
            <a:chExt cx="2779168" cy="648000"/>
          </a:xfrm>
        </p:grpSpPr>
        <p:sp>
          <p:nvSpPr>
            <p:cNvPr id="93" name="Ellipse 92">
              <a:extLst>
                <a:ext uri="{FF2B5EF4-FFF2-40B4-BE49-F238E27FC236}">
                  <a16:creationId xmlns:a16="http://schemas.microsoft.com/office/drawing/2014/main" id="{B4CDAA3C-54C4-47C5-8ADF-D1C7D8BE2A12}"/>
                </a:ext>
              </a:extLst>
            </p:cNvPr>
            <p:cNvSpPr/>
            <p:nvPr/>
          </p:nvSpPr>
          <p:spPr>
            <a:xfrm>
              <a:off x="2364410" y="2099518"/>
              <a:ext cx="447664" cy="565272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4" name="Rectangle : coins arrondis 93">
              <a:extLst>
                <a:ext uri="{FF2B5EF4-FFF2-40B4-BE49-F238E27FC236}">
                  <a16:creationId xmlns:a16="http://schemas.microsoft.com/office/drawing/2014/main" id="{715B2737-7F54-4772-8DDC-4E6AE43FC751}"/>
                </a:ext>
              </a:extLst>
            </p:cNvPr>
            <p:cNvSpPr/>
            <p:nvPr/>
          </p:nvSpPr>
          <p:spPr>
            <a:xfrm>
              <a:off x="32906" y="2070204"/>
              <a:ext cx="1184476" cy="648000"/>
            </a:xfrm>
            <a:prstGeom prst="round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95" name="Groupe 94">
            <a:extLst>
              <a:ext uri="{FF2B5EF4-FFF2-40B4-BE49-F238E27FC236}">
                <a16:creationId xmlns:a16="http://schemas.microsoft.com/office/drawing/2014/main" id="{E39FA347-48F1-4D65-A312-58C08CE0F08A}"/>
              </a:ext>
            </a:extLst>
          </p:cNvPr>
          <p:cNvGrpSpPr/>
          <p:nvPr/>
        </p:nvGrpSpPr>
        <p:grpSpPr>
          <a:xfrm>
            <a:off x="6015789" y="2800049"/>
            <a:ext cx="2752048" cy="648000"/>
            <a:chOff x="13348" y="2800049"/>
            <a:chExt cx="2752048" cy="648000"/>
          </a:xfrm>
        </p:grpSpPr>
        <p:sp>
          <p:nvSpPr>
            <p:cNvPr id="96" name="Ellipse 95">
              <a:extLst>
                <a:ext uri="{FF2B5EF4-FFF2-40B4-BE49-F238E27FC236}">
                  <a16:creationId xmlns:a16="http://schemas.microsoft.com/office/drawing/2014/main" id="{9E553130-E67C-4BAF-81CA-769646296FDD}"/>
                </a:ext>
              </a:extLst>
            </p:cNvPr>
            <p:cNvSpPr/>
            <p:nvPr/>
          </p:nvSpPr>
          <p:spPr>
            <a:xfrm>
              <a:off x="2371973" y="2804471"/>
              <a:ext cx="393423" cy="566736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7" name="Rectangle : coins arrondis 96">
              <a:extLst>
                <a:ext uri="{FF2B5EF4-FFF2-40B4-BE49-F238E27FC236}">
                  <a16:creationId xmlns:a16="http://schemas.microsoft.com/office/drawing/2014/main" id="{29C3F3A0-BB75-4794-9976-F47DC9C48414}"/>
                </a:ext>
              </a:extLst>
            </p:cNvPr>
            <p:cNvSpPr/>
            <p:nvPr/>
          </p:nvSpPr>
          <p:spPr>
            <a:xfrm>
              <a:off x="13348" y="2800049"/>
              <a:ext cx="1184475" cy="648000"/>
            </a:xfrm>
            <a:prstGeom prst="round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98" name="Groupe 97">
            <a:extLst>
              <a:ext uri="{FF2B5EF4-FFF2-40B4-BE49-F238E27FC236}">
                <a16:creationId xmlns:a16="http://schemas.microsoft.com/office/drawing/2014/main" id="{05885561-74BE-4404-8AD5-0E89081FA511}"/>
              </a:ext>
            </a:extLst>
          </p:cNvPr>
          <p:cNvGrpSpPr/>
          <p:nvPr/>
        </p:nvGrpSpPr>
        <p:grpSpPr>
          <a:xfrm>
            <a:off x="6514380" y="1379248"/>
            <a:ext cx="2253456" cy="648000"/>
            <a:chOff x="511939" y="1393134"/>
            <a:chExt cx="2253456" cy="648000"/>
          </a:xfrm>
        </p:grpSpPr>
        <p:sp>
          <p:nvSpPr>
            <p:cNvPr id="99" name="Rectangle : coins arrondis 98">
              <a:extLst>
                <a:ext uri="{FF2B5EF4-FFF2-40B4-BE49-F238E27FC236}">
                  <a16:creationId xmlns:a16="http://schemas.microsoft.com/office/drawing/2014/main" id="{CBC81BB7-A56C-43B1-98A1-4B292778111B}"/>
                </a:ext>
              </a:extLst>
            </p:cNvPr>
            <p:cNvSpPr/>
            <p:nvPr/>
          </p:nvSpPr>
          <p:spPr>
            <a:xfrm>
              <a:off x="511939" y="1393134"/>
              <a:ext cx="685884" cy="648000"/>
            </a:xfrm>
            <a:prstGeom prst="round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0" name="Ellipse 99">
              <a:extLst>
                <a:ext uri="{FF2B5EF4-FFF2-40B4-BE49-F238E27FC236}">
                  <a16:creationId xmlns:a16="http://schemas.microsoft.com/office/drawing/2014/main" id="{BD946347-E374-42D8-A165-FD95BFE31976}"/>
                </a:ext>
              </a:extLst>
            </p:cNvPr>
            <p:cNvSpPr/>
            <p:nvPr/>
          </p:nvSpPr>
          <p:spPr>
            <a:xfrm>
              <a:off x="2371973" y="1434732"/>
              <a:ext cx="393422" cy="513596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46" name="CustomShape 4">
            <a:extLst>
              <a:ext uri="{FF2B5EF4-FFF2-40B4-BE49-F238E27FC236}">
                <a16:creationId xmlns:a16="http://schemas.microsoft.com/office/drawing/2014/main" id="{36D6CD8F-C66E-4943-A80D-569021403E36}"/>
              </a:ext>
            </a:extLst>
          </p:cNvPr>
          <p:cNvSpPr/>
          <p:nvPr/>
        </p:nvSpPr>
        <p:spPr>
          <a:xfrm>
            <a:off x="40812" y="3486793"/>
            <a:ext cx="9071138" cy="82954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 marL="1800" algn="just">
              <a:lnSpc>
                <a:spcPct val="100000"/>
              </a:lnSpc>
              <a:buClr>
                <a:srgbClr val="00B050"/>
              </a:buClr>
            </a:pPr>
            <a:r>
              <a:rPr lang="fr-FR" sz="2400" spc="-1" dirty="0">
                <a:solidFill>
                  <a:srgbClr val="00B050"/>
                </a:solidFill>
                <a:latin typeface="Calibri"/>
              </a:rPr>
              <a:t>Pour chaque nombre, j’entoure le chiffre des unités en rouge et le nombre de dizaines de mille en vert</a:t>
            </a:r>
            <a:endParaRPr lang="fr-FR" sz="2400" spc="-1" dirty="0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F24C4DD4-C8D2-4696-A480-4F8DE2F2C7B9}"/>
              </a:ext>
            </a:extLst>
          </p:cNvPr>
          <p:cNvSpPr/>
          <p:nvPr/>
        </p:nvSpPr>
        <p:spPr>
          <a:xfrm>
            <a:off x="210789" y="587112"/>
            <a:ext cx="268597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fr-FR" sz="4800" dirty="0">
                <a:solidFill>
                  <a:schemeClr val="accent1"/>
                </a:solidFill>
              </a:rPr>
              <a:t>784 605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1BF87CD8-70DD-4519-951E-3CFFFC669322}"/>
              </a:ext>
            </a:extLst>
          </p:cNvPr>
          <p:cNvSpPr/>
          <p:nvPr/>
        </p:nvSpPr>
        <p:spPr>
          <a:xfrm>
            <a:off x="307009" y="1289171"/>
            <a:ext cx="262128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fr-FR" sz="4800" dirty="0">
                <a:solidFill>
                  <a:schemeClr val="accent1"/>
                </a:solidFill>
              </a:rPr>
              <a:t>160 506</a:t>
            </a: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D59C5438-9544-42B9-9B9D-B0F272E573C8}"/>
              </a:ext>
            </a:extLst>
          </p:cNvPr>
          <p:cNvSpPr/>
          <p:nvPr/>
        </p:nvSpPr>
        <p:spPr>
          <a:xfrm>
            <a:off x="287123" y="1994447"/>
            <a:ext cx="268597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fr-FR" sz="4800" dirty="0">
                <a:solidFill>
                  <a:schemeClr val="accent1"/>
                </a:solidFill>
              </a:rPr>
              <a:t>656 931</a:t>
            </a: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18737AFE-91F8-4FCA-9FBC-2D80E1F2CEA8}"/>
              </a:ext>
            </a:extLst>
          </p:cNvPr>
          <p:cNvSpPr/>
          <p:nvPr/>
        </p:nvSpPr>
        <p:spPr>
          <a:xfrm>
            <a:off x="254757" y="2699723"/>
            <a:ext cx="262128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fr-FR" sz="4800" dirty="0">
                <a:solidFill>
                  <a:schemeClr val="accent1"/>
                </a:solidFill>
              </a:rPr>
              <a:t>460 875</a:t>
            </a:r>
          </a:p>
        </p:txBody>
      </p:sp>
      <p:grpSp>
        <p:nvGrpSpPr>
          <p:cNvPr id="71" name="Groupe 70">
            <a:extLst>
              <a:ext uri="{FF2B5EF4-FFF2-40B4-BE49-F238E27FC236}">
                <a16:creationId xmlns:a16="http://schemas.microsoft.com/office/drawing/2014/main" id="{5AC345D6-992B-4B3B-872C-9A9A296A0519}"/>
              </a:ext>
            </a:extLst>
          </p:cNvPr>
          <p:cNvGrpSpPr/>
          <p:nvPr/>
        </p:nvGrpSpPr>
        <p:grpSpPr>
          <a:xfrm>
            <a:off x="586009" y="657601"/>
            <a:ext cx="2310753" cy="648000"/>
            <a:chOff x="535975" y="679398"/>
            <a:chExt cx="2310753" cy="648000"/>
          </a:xfrm>
        </p:grpSpPr>
        <p:sp>
          <p:nvSpPr>
            <p:cNvPr id="72" name="Ellipse 71">
              <a:extLst>
                <a:ext uri="{FF2B5EF4-FFF2-40B4-BE49-F238E27FC236}">
                  <a16:creationId xmlns:a16="http://schemas.microsoft.com/office/drawing/2014/main" id="{3830C590-D9CA-44DD-9C31-D54977A94665}"/>
                </a:ext>
              </a:extLst>
            </p:cNvPr>
            <p:cNvSpPr/>
            <p:nvPr/>
          </p:nvSpPr>
          <p:spPr>
            <a:xfrm>
              <a:off x="2399064" y="712223"/>
              <a:ext cx="447664" cy="568713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3" name="Rectangle : coins arrondis 72">
              <a:extLst>
                <a:ext uri="{FF2B5EF4-FFF2-40B4-BE49-F238E27FC236}">
                  <a16:creationId xmlns:a16="http://schemas.microsoft.com/office/drawing/2014/main" id="{A95D971C-3515-4065-A231-D4788E4C76F6}"/>
                </a:ext>
              </a:extLst>
            </p:cNvPr>
            <p:cNvSpPr/>
            <p:nvPr/>
          </p:nvSpPr>
          <p:spPr>
            <a:xfrm>
              <a:off x="535975" y="679398"/>
              <a:ext cx="713402" cy="648000"/>
            </a:xfrm>
            <a:prstGeom prst="round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74" name="Groupe 73">
            <a:extLst>
              <a:ext uri="{FF2B5EF4-FFF2-40B4-BE49-F238E27FC236}">
                <a16:creationId xmlns:a16="http://schemas.microsoft.com/office/drawing/2014/main" id="{3D551767-376B-4DCA-9E4D-61CAF3127889}"/>
              </a:ext>
            </a:extLst>
          </p:cNvPr>
          <p:cNvGrpSpPr/>
          <p:nvPr/>
        </p:nvGrpSpPr>
        <p:grpSpPr>
          <a:xfrm>
            <a:off x="586010" y="2121258"/>
            <a:ext cx="2342279" cy="648000"/>
            <a:chOff x="599769" y="2102392"/>
            <a:chExt cx="2411917" cy="648000"/>
          </a:xfrm>
        </p:grpSpPr>
        <p:sp>
          <p:nvSpPr>
            <p:cNvPr id="76" name="Ellipse 75">
              <a:extLst>
                <a:ext uri="{FF2B5EF4-FFF2-40B4-BE49-F238E27FC236}">
                  <a16:creationId xmlns:a16="http://schemas.microsoft.com/office/drawing/2014/main" id="{F77C1CD4-DE92-4FA4-82BA-5B5C5BD06E73}"/>
                </a:ext>
              </a:extLst>
            </p:cNvPr>
            <p:cNvSpPr/>
            <p:nvPr/>
          </p:nvSpPr>
          <p:spPr>
            <a:xfrm>
              <a:off x="2564022" y="2114976"/>
              <a:ext cx="447664" cy="565272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7" name="Rectangle : coins arrondis 76">
              <a:extLst>
                <a:ext uri="{FF2B5EF4-FFF2-40B4-BE49-F238E27FC236}">
                  <a16:creationId xmlns:a16="http://schemas.microsoft.com/office/drawing/2014/main" id="{F404176F-7CE4-4692-B5B9-E1BAD0E47C01}"/>
                </a:ext>
              </a:extLst>
            </p:cNvPr>
            <p:cNvSpPr/>
            <p:nvPr/>
          </p:nvSpPr>
          <p:spPr>
            <a:xfrm>
              <a:off x="599769" y="2102392"/>
              <a:ext cx="734612" cy="648000"/>
            </a:xfrm>
            <a:prstGeom prst="round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</p:grpSp>
      <p:grpSp>
        <p:nvGrpSpPr>
          <p:cNvPr id="78" name="Groupe 77">
            <a:extLst>
              <a:ext uri="{FF2B5EF4-FFF2-40B4-BE49-F238E27FC236}">
                <a16:creationId xmlns:a16="http://schemas.microsoft.com/office/drawing/2014/main" id="{462D4376-0BED-47C8-9C8E-33E1E3B2D5E1}"/>
              </a:ext>
            </a:extLst>
          </p:cNvPr>
          <p:cNvGrpSpPr/>
          <p:nvPr/>
        </p:nvGrpSpPr>
        <p:grpSpPr>
          <a:xfrm>
            <a:off x="586009" y="2817403"/>
            <a:ext cx="2335953" cy="648000"/>
            <a:chOff x="586009" y="2817403"/>
            <a:chExt cx="2335953" cy="648000"/>
          </a:xfrm>
        </p:grpSpPr>
        <p:sp>
          <p:nvSpPr>
            <p:cNvPr id="79" name="Ellipse 78">
              <a:extLst>
                <a:ext uri="{FF2B5EF4-FFF2-40B4-BE49-F238E27FC236}">
                  <a16:creationId xmlns:a16="http://schemas.microsoft.com/office/drawing/2014/main" id="{D52FBBFE-4E3B-49DD-988D-2DEBAC84CADC}"/>
                </a:ext>
              </a:extLst>
            </p:cNvPr>
            <p:cNvSpPr/>
            <p:nvPr/>
          </p:nvSpPr>
          <p:spPr>
            <a:xfrm>
              <a:off x="2474298" y="2851349"/>
              <a:ext cx="447664" cy="566736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0" name="Rectangle : coins arrondis 79">
              <a:extLst>
                <a:ext uri="{FF2B5EF4-FFF2-40B4-BE49-F238E27FC236}">
                  <a16:creationId xmlns:a16="http://schemas.microsoft.com/office/drawing/2014/main" id="{BCD63A9B-2FCD-40E0-8DE9-5A607D9DC83B}"/>
                </a:ext>
              </a:extLst>
            </p:cNvPr>
            <p:cNvSpPr/>
            <p:nvPr/>
          </p:nvSpPr>
          <p:spPr>
            <a:xfrm>
              <a:off x="586009" y="2817403"/>
              <a:ext cx="713402" cy="648000"/>
            </a:xfrm>
            <a:prstGeom prst="round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81" name="Groupe 80">
            <a:extLst>
              <a:ext uri="{FF2B5EF4-FFF2-40B4-BE49-F238E27FC236}">
                <a16:creationId xmlns:a16="http://schemas.microsoft.com/office/drawing/2014/main" id="{06B2ECB2-2DE7-495C-9929-9DE2396EE527}"/>
              </a:ext>
            </a:extLst>
          </p:cNvPr>
          <p:cNvGrpSpPr/>
          <p:nvPr/>
        </p:nvGrpSpPr>
        <p:grpSpPr>
          <a:xfrm>
            <a:off x="586009" y="1390374"/>
            <a:ext cx="2310752" cy="648000"/>
            <a:chOff x="586009" y="1390374"/>
            <a:chExt cx="2310752" cy="648000"/>
          </a:xfrm>
        </p:grpSpPr>
        <p:sp>
          <p:nvSpPr>
            <p:cNvPr id="82" name="Rectangle : coins arrondis 81">
              <a:extLst>
                <a:ext uri="{FF2B5EF4-FFF2-40B4-BE49-F238E27FC236}">
                  <a16:creationId xmlns:a16="http://schemas.microsoft.com/office/drawing/2014/main" id="{8DA89E3C-73BE-49A1-8A18-B41D4C1E4494}"/>
                </a:ext>
              </a:extLst>
            </p:cNvPr>
            <p:cNvSpPr/>
            <p:nvPr/>
          </p:nvSpPr>
          <p:spPr>
            <a:xfrm>
              <a:off x="586009" y="1390374"/>
              <a:ext cx="713402" cy="648000"/>
            </a:xfrm>
            <a:prstGeom prst="round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83" name="Ellipse 82">
              <a:extLst>
                <a:ext uri="{FF2B5EF4-FFF2-40B4-BE49-F238E27FC236}">
                  <a16:creationId xmlns:a16="http://schemas.microsoft.com/office/drawing/2014/main" id="{651947B5-F5AA-4E6A-A071-C96240B7323B}"/>
                </a:ext>
              </a:extLst>
            </p:cNvPr>
            <p:cNvSpPr/>
            <p:nvPr/>
          </p:nvSpPr>
          <p:spPr>
            <a:xfrm>
              <a:off x="2449097" y="1418892"/>
              <a:ext cx="447664" cy="568713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275913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" name="CustomShape 1"/>
          <p:cNvSpPr/>
          <p:nvPr/>
        </p:nvSpPr>
        <p:spPr>
          <a:xfrm>
            <a:off x="457200" y="4465"/>
            <a:ext cx="4038120" cy="514080"/>
          </a:xfrm>
          <a:prstGeom prst="rect">
            <a:avLst/>
          </a:prstGeom>
          <a:gradFill rotWithShape="0">
            <a:gsLst>
              <a:gs pos="0">
                <a:srgbClr val="38B6D7"/>
              </a:gs>
              <a:gs pos="100000">
                <a:srgbClr val="A6E6FF"/>
              </a:gs>
            </a:gsLst>
            <a:lin ang="16200000"/>
          </a:gradFill>
          <a:ln>
            <a:solidFill>
              <a:srgbClr val="46AAC4"/>
            </a:solidFill>
            <a:round/>
          </a:ln>
          <a:effectLst>
            <a:outerShdw blurRad="40000" dist="2304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400" b="1" strike="noStrike" spc="-1">
                <a:solidFill>
                  <a:srgbClr val="FFFFFF"/>
                </a:solidFill>
                <a:latin typeface="Calibri"/>
                <a:ea typeface="DejaVu Sans"/>
              </a:rPr>
              <a:t>CM1</a:t>
            </a:r>
            <a:endParaRPr lang="fr-FR" sz="2400" b="0" strike="noStrike" spc="-1">
              <a:latin typeface="Arial"/>
            </a:endParaRPr>
          </a:p>
        </p:txBody>
      </p:sp>
      <p:sp>
        <p:nvSpPr>
          <p:cNvPr id="339" name="CustomShape 2"/>
          <p:cNvSpPr/>
          <p:nvPr/>
        </p:nvSpPr>
        <p:spPr>
          <a:xfrm>
            <a:off x="4647240" y="0"/>
            <a:ext cx="4039560" cy="514080"/>
          </a:xfrm>
          <a:prstGeom prst="rect">
            <a:avLst/>
          </a:prstGeom>
          <a:gradFill rotWithShape="0">
            <a:gsLst>
              <a:gs pos="0">
                <a:srgbClr val="FF943D"/>
              </a:gs>
              <a:gs pos="100000">
                <a:srgbClr val="FFD2BC"/>
              </a:gs>
            </a:gsLst>
            <a:lin ang="16200000"/>
          </a:gradFill>
          <a:ln>
            <a:solidFill>
              <a:srgbClr val="F59240"/>
            </a:solidFill>
            <a:round/>
          </a:ln>
          <a:effectLst>
            <a:outerShdw blurRad="40000" dist="2304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400" b="1" strike="noStrike" spc="-1" dirty="0">
                <a:solidFill>
                  <a:srgbClr val="FFFFFF"/>
                </a:solidFill>
                <a:latin typeface="Calibri"/>
                <a:ea typeface="DejaVu Sans"/>
              </a:rPr>
              <a:t>CM2</a:t>
            </a:r>
            <a:endParaRPr lang="fr-FR" sz="2400" b="0" strike="noStrike" spc="-1" dirty="0">
              <a:latin typeface="Arial"/>
            </a:endParaRPr>
          </a:p>
        </p:txBody>
      </p:sp>
      <p:sp>
        <p:nvSpPr>
          <p:cNvPr id="340" name="CustomShape 3"/>
          <p:cNvSpPr/>
          <p:nvPr/>
        </p:nvSpPr>
        <p:spPr>
          <a:xfrm>
            <a:off x="2476260" y="625071"/>
            <a:ext cx="4038120" cy="46021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 marL="285840" indent="-284040" algn="ctr">
              <a:lnSpc>
                <a:spcPct val="100000"/>
              </a:lnSpc>
              <a:buClr>
                <a:srgbClr val="00B050"/>
              </a:buClr>
              <a:buFont typeface="Arial"/>
              <a:buChar char="•"/>
            </a:pPr>
            <a:r>
              <a:rPr lang="fr-FR" sz="2400" b="0" strike="noStrike" spc="-1">
                <a:solidFill>
                  <a:srgbClr val="00B050"/>
                </a:solidFill>
                <a:latin typeface="Calibri"/>
                <a:ea typeface="DejaVu Sans"/>
              </a:rPr>
              <a:t>Dictée de nombres</a:t>
            </a:r>
            <a:endParaRPr lang="fr-FR" sz="2400" b="0" strike="noStrike" spc="-1">
              <a:latin typeface="Arial"/>
            </a:endParaRPr>
          </a:p>
        </p:txBody>
      </p:sp>
      <p:pic>
        <p:nvPicPr>
          <p:cNvPr id="343" name="Image 8"/>
          <p:cNvPicPr/>
          <p:nvPr/>
        </p:nvPicPr>
        <p:blipFill>
          <a:blip r:embed="rId3"/>
          <a:stretch/>
        </p:blipFill>
        <p:spPr>
          <a:xfrm>
            <a:off x="40812" y="4316150"/>
            <a:ext cx="8950270" cy="2596020"/>
          </a:xfrm>
          <a:prstGeom prst="rect">
            <a:avLst/>
          </a:prstGeom>
          <a:ln>
            <a:noFill/>
          </a:ln>
        </p:spPr>
      </p:pic>
      <p:sp>
        <p:nvSpPr>
          <p:cNvPr id="342" name="CustomShape 4"/>
          <p:cNvSpPr/>
          <p:nvPr/>
        </p:nvSpPr>
        <p:spPr>
          <a:xfrm>
            <a:off x="40812" y="3486793"/>
            <a:ext cx="9071138" cy="82954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 marL="1800" algn="just">
              <a:lnSpc>
                <a:spcPct val="100000"/>
              </a:lnSpc>
              <a:buClr>
                <a:srgbClr val="00B050"/>
              </a:buClr>
            </a:pPr>
            <a:r>
              <a:rPr lang="fr-FR" sz="2400" spc="-1" dirty="0">
                <a:solidFill>
                  <a:srgbClr val="00B050"/>
                </a:solidFill>
                <a:latin typeface="Calibri"/>
              </a:rPr>
              <a:t>Pour chaque nombre, j’entoure le chiffre des dizaines en rouge et le nombre de dizaines en vert.</a:t>
            </a:r>
            <a:endParaRPr lang="fr-FR" sz="2400" spc="-1" dirty="0"/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A57C93D2-C58C-44D1-97F1-FA8D051CFFA4}"/>
              </a:ext>
            </a:extLst>
          </p:cNvPr>
          <p:cNvSpPr txBox="1"/>
          <p:nvPr/>
        </p:nvSpPr>
        <p:spPr>
          <a:xfrm>
            <a:off x="5575198" y="625071"/>
            <a:ext cx="326179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4800" dirty="0">
                <a:solidFill>
                  <a:schemeClr val="accent6"/>
                </a:solidFill>
              </a:rPr>
              <a:t>820 756</a:t>
            </a:r>
          </a:p>
        </p:txBody>
      </p:sp>
      <p:grpSp>
        <p:nvGrpSpPr>
          <p:cNvPr id="16" name="Groupe 15">
            <a:extLst>
              <a:ext uri="{FF2B5EF4-FFF2-40B4-BE49-F238E27FC236}">
                <a16:creationId xmlns:a16="http://schemas.microsoft.com/office/drawing/2014/main" id="{58E6C7C9-C8D2-4E93-98DF-CDA7EE125B09}"/>
              </a:ext>
            </a:extLst>
          </p:cNvPr>
          <p:cNvGrpSpPr/>
          <p:nvPr/>
        </p:nvGrpSpPr>
        <p:grpSpPr>
          <a:xfrm>
            <a:off x="4289898" y="-22475"/>
            <a:ext cx="539003" cy="816430"/>
            <a:chOff x="25131" y="1"/>
            <a:chExt cx="539003" cy="816430"/>
          </a:xfrm>
        </p:grpSpPr>
        <p:pic>
          <p:nvPicPr>
            <p:cNvPr id="17" name="Picture 2" descr="Résultat de recherche d'images pour &quot;protège cahier violet&quot;">
              <a:extLst>
                <a:ext uri="{FF2B5EF4-FFF2-40B4-BE49-F238E27FC236}">
                  <a16:creationId xmlns:a16="http://schemas.microsoft.com/office/drawing/2014/main" id="{7A269CC2-1A15-45AE-8D0C-CED1F40A38CF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7647" t="2283" r="17647" b="4598"/>
            <a:stretch/>
          </p:blipFill>
          <p:spPr bwMode="auto">
            <a:xfrm>
              <a:off x="25131" y="1"/>
              <a:ext cx="539003" cy="81643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8" name="ZoneTexte 17">
              <a:extLst>
                <a:ext uri="{FF2B5EF4-FFF2-40B4-BE49-F238E27FC236}">
                  <a16:creationId xmlns:a16="http://schemas.microsoft.com/office/drawing/2014/main" id="{10DA8FC9-B48D-41E1-8707-0336B60200AE}"/>
                </a:ext>
              </a:extLst>
            </p:cNvPr>
            <p:cNvSpPr txBox="1"/>
            <p:nvPr/>
          </p:nvSpPr>
          <p:spPr>
            <a:xfrm>
              <a:off x="25132" y="408216"/>
              <a:ext cx="539002" cy="36933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fr-FR" sz="900" dirty="0"/>
                <a:t>Cahier du jour</a:t>
              </a:r>
            </a:p>
          </p:txBody>
        </p:sp>
      </p:grpSp>
      <p:sp>
        <p:nvSpPr>
          <p:cNvPr id="4" name="Rectangle 3">
            <a:extLst>
              <a:ext uri="{FF2B5EF4-FFF2-40B4-BE49-F238E27FC236}">
                <a16:creationId xmlns:a16="http://schemas.microsoft.com/office/drawing/2014/main" id="{E3AE66CC-1AE5-45A3-955C-094BA4329B6B}"/>
              </a:ext>
            </a:extLst>
          </p:cNvPr>
          <p:cNvSpPr/>
          <p:nvPr/>
        </p:nvSpPr>
        <p:spPr>
          <a:xfrm>
            <a:off x="261085" y="587112"/>
            <a:ext cx="263567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fr-FR" sz="4800" dirty="0">
                <a:solidFill>
                  <a:schemeClr val="accent1"/>
                </a:solidFill>
              </a:rPr>
              <a:t>706</a:t>
            </a:r>
            <a:r>
              <a:rPr lang="fr-FR" sz="4800" dirty="0">
                <a:solidFill>
                  <a:srgbClr val="0070C0"/>
                </a:solidFill>
              </a:rPr>
              <a:t> </a:t>
            </a:r>
            <a:r>
              <a:rPr lang="fr-FR" sz="4800" dirty="0">
                <a:solidFill>
                  <a:schemeClr val="accent1"/>
                </a:solidFill>
              </a:rPr>
              <a:t>914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1F14690-B44A-4B04-892D-8337B87F0C11}"/>
              </a:ext>
            </a:extLst>
          </p:cNvPr>
          <p:cNvSpPr/>
          <p:nvPr/>
        </p:nvSpPr>
        <p:spPr>
          <a:xfrm>
            <a:off x="307009" y="1289171"/>
            <a:ext cx="262128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fr-FR" sz="4800" dirty="0">
                <a:solidFill>
                  <a:schemeClr val="accent1"/>
                </a:solidFill>
              </a:rPr>
              <a:t>483 038</a:t>
            </a: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BEAE17B9-2430-4760-9F40-71935DAF7BD7}"/>
              </a:ext>
            </a:extLst>
          </p:cNvPr>
          <p:cNvSpPr txBox="1"/>
          <p:nvPr/>
        </p:nvSpPr>
        <p:spPr>
          <a:xfrm>
            <a:off x="5854302" y="1289172"/>
            <a:ext cx="31367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800" dirty="0">
                <a:solidFill>
                  <a:schemeClr val="accent6"/>
                </a:solidFill>
              </a:rPr>
              <a:t>4 005 359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6EC905E-F14A-4D84-9E98-51EC668B820D}"/>
              </a:ext>
            </a:extLst>
          </p:cNvPr>
          <p:cNvSpPr/>
          <p:nvPr/>
        </p:nvSpPr>
        <p:spPr>
          <a:xfrm>
            <a:off x="477924" y="1967700"/>
            <a:ext cx="241883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fr-FR" sz="4800" dirty="0">
                <a:solidFill>
                  <a:schemeClr val="accent1"/>
                </a:solidFill>
              </a:rPr>
              <a:t>191 458</a:t>
            </a:r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F63658F2-0679-41CB-AB69-E360AC6E77D3}"/>
              </a:ext>
            </a:extLst>
          </p:cNvPr>
          <p:cNvSpPr txBox="1"/>
          <p:nvPr/>
        </p:nvSpPr>
        <p:spPr>
          <a:xfrm>
            <a:off x="5802050" y="1967700"/>
            <a:ext cx="30808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4800" dirty="0">
                <a:solidFill>
                  <a:schemeClr val="accent6"/>
                </a:solidFill>
              </a:rPr>
              <a:t>507 167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39F1F90A-0153-43A8-92C0-389AE03A1E44}"/>
              </a:ext>
            </a:extLst>
          </p:cNvPr>
          <p:cNvSpPr/>
          <p:nvPr/>
        </p:nvSpPr>
        <p:spPr>
          <a:xfrm>
            <a:off x="333135" y="2675840"/>
            <a:ext cx="256902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fr-FR" sz="4800" dirty="0">
                <a:solidFill>
                  <a:schemeClr val="accent1"/>
                </a:solidFill>
              </a:rPr>
              <a:t>305 009</a:t>
            </a:r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F2E87765-1B21-4B9D-95C1-7ED36ED6B573}"/>
              </a:ext>
            </a:extLst>
          </p:cNvPr>
          <p:cNvSpPr txBox="1"/>
          <p:nvPr/>
        </p:nvSpPr>
        <p:spPr>
          <a:xfrm>
            <a:off x="5790130" y="2654976"/>
            <a:ext cx="304686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4800" dirty="0">
                <a:solidFill>
                  <a:schemeClr val="accent6"/>
                </a:solidFill>
              </a:rPr>
              <a:t>3 483 038</a:t>
            </a:r>
          </a:p>
        </p:txBody>
      </p:sp>
    </p:spTree>
    <p:extLst>
      <p:ext uri="{BB962C8B-B14F-4D97-AF65-F5344CB8AC3E}">
        <p14:creationId xmlns:p14="http://schemas.microsoft.com/office/powerpoint/2010/main" val="429067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2" grpId="0"/>
      <p:bldP spid="9" grpId="0"/>
      <p:bldP spid="4" grpId="0"/>
      <p:bldP spid="5" grpId="0"/>
      <p:bldP spid="20" grpId="0"/>
      <p:bldP spid="6" grpId="0"/>
      <p:bldP spid="22" grpId="0"/>
      <p:bldP spid="19" grpId="0"/>
      <p:bldP spid="2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ZoneTexte 32">
            <a:extLst>
              <a:ext uri="{FF2B5EF4-FFF2-40B4-BE49-F238E27FC236}">
                <a16:creationId xmlns:a16="http://schemas.microsoft.com/office/drawing/2014/main" id="{2538FEAE-7B5F-41EF-8415-39C83131D95E}"/>
              </a:ext>
            </a:extLst>
          </p:cNvPr>
          <p:cNvSpPr txBox="1"/>
          <p:nvPr/>
        </p:nvSpPr>
        <p:spPr>
          <a:xfrm>
            <a:off x="5575198" y="625071"/>
            <a:ext cx="326179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4800" dirty="0">
                <a:solidFill>
                  <a:schemeClr val="accent6"/>
                </a:solidFill>
              </a:rPr>
              <a:t>820 756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F49FFBBD-F18D-4738-B601-3E06C3F6F9EE}"/>
              </a:ext>
            </a:extLst>
          </p:cNvPr>
          <p:cNvSpPr/>
          <p:nvPr/>
        </p:nvSpPr>
        <p:spPr>
          <a:xfrm>
            <a:off x="261085" y="587112"/>
            <a:ext cx="263567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fr-FR" sz="4800" dirty="0">
                <a:solidFill>
                  <a:schemeClr val="accent1"/>
                </a:solidFill>
              </a:rPr>
              <a:t>706</a:t>
            </a:r>
            <a:r>
              <a:rPr lang="fr-FR" sz="4800" dirty="0">
                <a:solidFill>
                  <a:srgbClr val="0070C0"/>
                </a:solidFill>
              </a:rPr>
              <a:t> </a:t>
            </a:r>
            <a:r>
              <a:rPr lang="fr-FR" sz="4800" dirty="0">
                <a:solidFill>
                  <a:schemeClr val="accent1"/>
                </a:solidFill>
              </a:rPr>
              <a:t>914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8C2DEF2E-4CD7-48E1-9C5D-DD4AEB1635BB}"/>
              </a:ext>
            </a:extLst>
          </p:cNvPr>
          <p:cNvSpPr/>
          <p:nvPr/>
        </p:nvSpPr>
        <p:spPr>
          <a:xfrm>
            <a:off x="307009" y="1289171"/>
            <a:ext cx="262128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fr-FR" sz="4800" dirty="0">
                <a:solidFill>
                  <a:schemeClr val="accent1"/>
                </a:solidFill>
              </a:rPr>
              <a:t>483 038</a:t>
            </a:r>
          </a:p>
        </p:txBody>
      </p:sp>
      <p:sp>
        <p:nvSpPr>
          <p:cNvPr id="40" name="ZoneTexte 39">
            <a:extLst>
              <a:ext uri="{FF2B5EF4-FFF2-40B4-BE49-F238E27FC236}">
                <a16:creationId xmlns:a16="http://schemas.microsoft.com/office/drawing/2014/main" id="{7190E859-66DE-40F6-B410-5D28F4B7523D}"/>
              </a:ext>
            </a:extLst>
          </p:cNvPr>
          <p:cNvSpPr txBox="1"/>
          <p:nvPr/>
        </p:nvSpPr>
        <p:spPr>
          <a:xfrm>
            <a:off x="5854302" y="1289172"/>
            <a:ext cx="31367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800" dirty="0">
                <a:solidFill>
                  <a:schemeClr val="accent6"/>
                </a:solidFill>
              </a:rPr>
              <a:t>4 005 359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C5187C5C-B525-4441-B016-93E41CC63745}"/>
              </a:ext>
            </a:extLst>
          </p:cNvPr>
          <p:cNvSpPr/>
          <p:nvPr/>
        </p:nvSpPr>
        <p:spPr>
          <a:xfrm>
            <a:off x="477924" y="1967700"/>
            <a:ext cx="241883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fr-FR" sz="4800" dirty="0">
                <a:solidFill>
                  <a:schemeClr val="accent1"/>
                </a:solidFill>
              </a:rPr>
              <a:t>191 458</a:t>
            </a:r>
          </a:p>
        </p:txBody>
      </p:sp>
      <p:sp>
        <p:nvSpPr>
          <p:cNvPr id="47" name="ZoneTexte 46">
            <a:extLst>
              <a:ext uri="{FF2B5EF4-FFF2-40B4-BE49-F238E27FC236}">
                <a16:creationId xmlns:a16="http://schemas.microsoft.com/office/drawing/2014/main" id="{4316496E-8E36-4212-BFBC-30C52668FE20}"/>
              </a:ext>
            </a:extLst>
          </p:cNvPr>
          <p:cNvSpPr txBox="1"/>
          <p:nvPr/>
        </p:nvSpPr>
        <p:spPr>
          <a:xfrm>
            <a:off x="5802050" y="1967700"/>
            <a:ext cx="30808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4800" dirty="0">
                <a:solidFill>
                  <a:schemeClr val="accent6"/>
                </a:solidFill>
              </a:rPr>
              <a:t>507 167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1071B83F-6DDF-4E76-9192-974B30CA04E5}"/>
              </a:ext>
            </a:extLst>
          </p:cNvPr>
          <p:cNvSpPr/>
          <p:nvPr/>
        </p:nvSpPr>
        <p:spPr>
          <a:xfrm>
            <a:off x="333135" y="2675840"/>
            <a:ext cx="256902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fr-FR" sz="4800" dirty="0">
                <a:solidFill>
                  <a:schemeClr val="accent1"/>
                </a:solidFill>
              </a:rPr>
              <a:t>305 009</a:t>
            </a:r>
          </a:p>
        </p:txBody>
      </p:sp>
      <p:sp>
        <p:nvSpPr>
          <p:cNvPr id="49" name="ZoneTexte 48">
            <a:extLst>
              <a:ext uri="{FF2B5EF4-FFF2-40B4-BE49-F238E27FC236}">
                <a16:creationId xmlns:a16="http://schemas.microsoft.com/office/drawing/2014/main" id="{F25A6912-EEA4-4209-9395-3BAA75068114}"/>
              </a:ext>
            </a:extLst>
          </p:cNvPr>
          <p:cNvSpPr txBox="1"/>
          <p:nvPr/>
        </p:nvSpPr>
        <p:spPr>
          <a:xfrm>
            <a:off x="5790130" y="2654976"/>
            <a:ext cx="304686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4800" dirty="0">
                <a:solidFill>
                  <a:schemeClr val="accent6"/>
                </a:solidFill>
              </a:rPr>
              <a:t>3 483 038</a:t>
            </a:r>
          </a:p>
        </p:txBody>
      </p:sp>
      <p:sp>
        <p:nvSpPr>
          <p:cNvPr id="338" name="CustomShape 1"/>
          <p:cNvSpPr/>
          <p:nvPr/>
        </p:nvSpPr>
        <p:spPr>
          <a:xfrm>
            <a:off x="457200" y="4465"/>
            <a:ext cx="4038120" cy="514080"/>
          </a:xfrm>
          <a:prstGeom prst="rect">
            <a:avLst/>
          </a:prstGeom>
          <a:gradFill rotWithShape="0">
            <a:gsLst>
              <a:gs pos="0">
                <a:srgbClr val="38B6D7"/>
              </a:gs>
              <a:gs pos="100000">
                <a:srgbClr val="A6E6FF"/>
              </a:gs>
            </a:gsLst>
            <a:lin ang="16200000"/>
          </a:gradFill>
          <a:ln>
            <a:solidFill>
              <a:srgbClr val="46AAC4"/>
            </a:solidFill>
            <a:round/>
          </a:ln>
          <a:effectLst>
            <a:outerShdw blurRad="40000" dist="2304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400" b="1" strike="noStrike" spc="-1">
                <a:solidFill>
                  <a:srgbClr val="FFFFFF"/>
                </a:solidFill>
                <a:latin typeface="Calibri"/>
                <a:ea typeface="DejaVu Sans"/>
              </a:rPr>
              <a:t>CM1</a:t>
            </a:r>
            <a:endParaRPr lang="fr-FR" sz="2400" b="0" strike="noStrike" spc="-1">
              <a:latin typeface="Arial"/>
            </a:endParaRPr>
          </a:p>
        </p:txBody>
      </p:sp>
      <p:sp>
        <p:nvSpPr>
          <p:cNvPr id="339" name="CustomShape 2"/>
          <p:cNvSpPr/>
          <p:nvPr/>
        </p:nvSpPr>
        <p:spPr>
          <a:xfrm>
            <a:off x="4647240" y="0"/>
            <a:ext cx="4039560" cy="514080"/>
          </a:xfrm>
          <a:prstGeom prst="rect">
            <a:avLst/>
          </a:prstGeom>
          <a:gradFill rotWithShape="0">
            <a:gsLst>
              <a:gs pos="0">
                <a:srgbClr val="FF943D"/>
              </a:gs>
              <a:gs pos="100000">
                <a:srgbClr val="FFD2BC"/>
              </a:gs>
            </a:gsLst>
            <a:lin ang="16200000"/>
          </a:gradFill>
          <a:ln>
            <a:solidFill>
              <a:srgbClr val="F59240"/>
            </a:solidFill>
            <a:round/>
          </a:ln>
          <a:effectLst>
            <a:outerShdw blurRad="40000" dist="2304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400" b="1" strike="noStrike" spc="-1" dirty="0">
                <a:solidFill>
                  <a:srgbClr val="FFFFFF"/>
                </a:solidFill>
                <a:latin typeface="Calibri"/>
                <a:ea typeface="DejaVu Sans"/>
              </a:rPr>
              <a:t>CM2</a:t>
            </a:r>
            <a:endParaRPr lang="fr-FR" sz="2400" b="0" strike="noStrike" spc="-1" dirty="0">
              <a:latin typeface="Arial"/>
            </a:endParaRPr>
          </a:p>
        </p:txBody>
      </p:sp>
      <p:sp>
        <p:nvSpPr>
          <p:cNvPr id="340" name="CustomShape 3"/>
          <p:cNvSpPr/>
          <p:nvPr/>
        </p:nvSpPr>
        <p:spPr>
          <a:xfrm>
            <a:off x="2476260" y="625071"/>
            <a:ext cx="4038120" cy="46021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 marL="285840" indent="-284040" algn="ctr">
              <a:lnSpc>
                <a:spcPct val="100000"/>
              </a:lnSpc>
              <a:buClr>
                <a:srgbClr val="00B050"/>
              </a:buClr>
              <a:buFont typeface="Arial"/>
              <a:buChar char="•"/>
            </a:pPr>
            <a:r>
              <a:rPr lang="fr-FR" sz="2400" b="0" strike="noStrike" spc="-1">
                <a:solidFill>
                  <a:srgbClr val="00B050"/>
                </a:solidFill>
                <a:latin typeface="Calibri"/>
                <a:ea typeface="DejaVu Sans"/>
              </a:rPr>
              <a:t>Dictée de nombres</a:t>
            </a:r>
            <a:endParaRPr lang="fr-FR" sz="2400" b="0" strike="noStrike" spc="-1">
              <a:latin typeface="Arial"/>
            </a:endParaRPr>
          </a:p>
        </p:txBody>
      </p:sp>
      <p:pic>
        <p:nvPicPr>
          <p:cNvPr id="343" name="Image 8"/>
          <p:cNvPicPr/>
          <p:nvPr/>
        </p:nvPicPr>
        <p:blipFill>
          <a:blip r:embed="rId3"/>
          <a:stretch/>
        </p:blipFill>
        <p:spPr>
          <a:xfrm>
            <a:off x="40812" y="4316150"/>
            <a:ext cx="8950270" cy="2596020"/>
          </a:xfrm>
          <a:prstGeom prst="rect">
            <a:avLst/>
          </a:prstGeom>
          <a:ln>
            <a:noFill/>
          </a:ln>
        </p:spPr>
      </p:pic>
      <p:grpSp>
        <p:nvGrpSpPr>
          <p:cNvPr id="16" name="Groupe 15">
            <a:extLst>
              <a:ext uri="{FF2B5EF4-FFF2-40B4-BE49-F238E27FC236}">
                <a16:creationId xmlns:a16="http://schemas.microsoft.com/office/drawing/2014/main" id="{58E6C7C9-C8D2-4E93-98DF-CDA7EE125B09}"/>
              </a:ext>
            </a:extLst>
          </p:cNvPr>
          <p:cNvGrpSpPr/>
          <p:nvPr/>
        </p:nvGrpSpPr>
        <p:grpSpPr>
          <a:xfrm>
            <a:off x="4289898" y="-22475"/>
            <a:ext cx="539003" cy="816430"/>
            <a:chOff x="25131" y="1"/>
            <a:chExt cx="539003" cy="816430"/>
          </a:xfrm>
        </p:grpSpPr>
        <p:pic>
          <p:nvPicPr>
            <p:cNvPr id="17" name="Picture 2" descr="Résultat de recherche d'images pour &quot;protège cahier violet&quot;">
              <a:extLst>
                <a:ext uri="{FF2B5EF4-FFF2-40B4-BE49-F238E27FC236}">
                  <a16:creationId xmlns:a16="http://schemas.microsoft.com/office/drawing/2014/main" id="{7A269CC2-1A15-45AE-8D0C-CED1F40A38CF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7647" t="2283" r="17647" b="4598"/>
            <a:stretch/>
          </p:blipFill>
          <p:spPr bwMode="auto">
            <a:xfrm>
              <a:off x="25131" y="1"/>
              <a:ext cx="539003" cy="81643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8" name="ZoneTexte 17">
              <a:extLst>
                <a:ext uri="{FF2B5EF4-FFF2-40B4-BE49-F238E27FC236}">
                  <a16:creationId xmlns:a16="http://schemas.microsoft.com/office/drawing/2014/main" id="{10DA8FC9-B48D-41E1-8707-0336B60200AE}"/>
                </a:ext>
              </a:extLst>
            </p:cNvPr>
            <p:cNvSpPr txBox="1"/>
            <p:nvPr/>
          </p:nvSpPr>
          <p:spPr>
            <a:xfrm>
              <a:off x="25132" y="408216"/>
              <a:ext cx="539002" cy="36933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fr-FR" sz="900" dirty="0"/>
                <a:t>Cahier du jour</a:t>
              </a:r>
            </a:p>
          </p:txBody>
        </p:sp>
      </p:grpSp>
      <p:grpSp>
        <p:nvGrpSpPr>
          <p:cNvPr id="3" name="Groupe 2">
            <a:extLst>
              <a:ext uri="{FF2B5EF4-FFF2-40B4-BE49-F238E27FC236}">
                <a16:creationId xmlns:a16="http://schemas.microsoft.com/office/drawing/2014/main" id="{D000E1B0-EB4C-42F2-A8E8-1B919AF08D8F}"/>
              </a:ext>
            </a:extLst>
          </p:cNvPr>
          <p:cNvGrpSpPr/>
          <p:nvPr/>
        </p:nvGrpSpPr>
        <p:grpSpPr>
          <a:xfrm>
            <a:off x="609600" y="679398"/>
            <a:ext cx="1876774" cy="648000"/>
            <a:chOff x="609600" y="679398"/>
            <a:chExt cx="1876774" cy="648000"/>
          </a:xfrm>
        </p:grpSpPr>
        <p:sp>
          <p:nvSpPr>
            <p:cNvPr id="2" name="Ellipse 1">
              <a:extLst>
                <a:ext uri="{FF2B5EF4-FFF2-40B4-BE49-F238E27FC236}">
                  <a16:creationId xmlns:a16="http://schemas.microsoft.com/office/drawing/2014/main" id="{132659BB-3837-4B5B-B043-DFABA5B5C588}"/>
                </a:ext>
              </a:extLst>
            </p:cNvPr>
            <p:cNvSpPr/>
            <p:nvPr/>
          </p:nvSpPr>
          <p:spPr>
            <a:xfrm>
              <a:off x="2073948" y="715642"/>
              <a:ext cx="412426" cy="566736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7" name="Rectangle : coins arrondis 26">
              <a:extLst>
                <a:ext uri="{FF2B5EF4-FFF2-40B4-BE49-F238E27FC236}">
                  <a16:creationId xmlns:a16="http://schemas.microsoft.com/office/drawing/2014/main" id="{49BBEC09-4D07-49E9-9E97-22141A9508A3}"/>
                </a:ext>
              </a:extLst>
            </p:cNvPr>
            <p:cNvSpPr/>
            <p:nvPr/>
          </p:nvSpPr>
          <p:spPr>
            <a:xfrm>
              <a:off x="609600" y="679398"/>
              <a:ext cx="1876774" cy="648000"/>
            </a:xfrm>
            <a:prstGeom prst="round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7" name="Groupe 6">
            <a:extLst>
              <a:ext uri="{FF2B5EF4-FFF2-40B4-BE49-F238E27FC236}">
                <a16:creationId xmlns:a16="http://schemas.microsoft.com/office/drawing/2014/main" id="{E8363825-B063-4522-8CEA-DEE581820A38}"/>
              </a:ext>
            </a:extLst>
          </p:cNvPr>
          <p:cNvGrpSpPr/>
          <p:nvPr/>
        </p:nvGrpSpPr>
        <p:grpSpPr>
          <a:xfrm>
            <a:off x="609600" y="1393134"/>
            <a:ext cx="1876774" cy="648000"/>
            <a:chOff x="609600" y="1393134"/>
            <a:chExt cx="1876774" cy="648000"/>
          </a:xfrm>
        </p:grpSpPr>
        <p:sp>
          <p:nvSpPr>
            <p:cNvPr id="24" name="Ellipse 23">
              <a:extLst>
                <a:ext uri="{FF2B5EF4-FFF2-40B4-BE49-F238E27FC236}">
                  <a16:creationId xmlns:a16="http://schemas.microsoft.com/office/drawing/2014/main" id="{BDABB009-1650-40A9-B216-3ED0430BC08A}"/>
                </a:ext>
              </a:extLst>
            </p:cNvPr>
            <p:cNvSpPr/>
            <p:nvPr/>
          </p:nvSpPr>
          <p:spPr>
            <a:xfrm>
              <a:off x="2101733" y="1418929"/>
              <a:ext cx="374527" cy="566736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8" name="Rectangle : coins arrondis 27">
              <a:extLst>
                <a:ext uri="{FF2B5EF4-FFF2-40B4-BE49-F238E27FC236}">
                  <a16:creationId xmlns:a16="http://schemas.microsoft.com/office/drawing/2014/main" id="{6C669FBE-E035-4ECD-860B-90763FBAF201}"/>
                </a:ext>
              </a:extLst>
            </p:cNvPr>
            <p:cNvSpPr/>
            <p:nvPr/>
          </p:nvSpPr>
          <p:spPr>
            <a:xfrm>
              <a:off x="609600" y="1393134"/>
              <a:ext cx="1876774" cy="648000"/>
            </a:xfrm>
            <a:prstGeom prst="round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8" name="Groupe 7">
            <a:extLst>
              <a:ext uri="{FF2B5EF4-FFF2-40B4-BE49-F238E27FC236}">
                <a16:creationId xmlns:a16="http://schemas.microsoft.com/office/drawing/2014/main" id="{4652DD30-F895-41EC-A899-6C694FDEEC27}"/>
              </a:ext>
            </a:extLst>
          </p:cNvPr>
          <p:cNvGrpSpPr/>
          <p:nvPr/>
        </p:nvGrpSpPr>
        <p:grpSpPr>
          <a:xfrm>
            <a:off x="609601" y="2102392"/>
            <a:ext cx="1876774" cy="648000"/>
            <a:chOff x="609601" y="2102392"/>
            <a:chExt cx="1876774" cy="648000"/>
          </a:xfrm>
        </p:grpSpPr>
        <p:sp>
          <p:nvSpPr>
            <p:cNvPr id="25" name="Ellipse 24">
              <a:extLst>
                <a:ext uri="{FF2B5EF4-FFF2-40B4-BE49-F238E27FC236}">
                  <a16:creationId xmlns:a16="http://schemas.microsoft.com/office/drawing/2014/main" id="{AA7BED5B-14A8-4BD2-A431-4FD9FA3B4A60}"/>
                </a:ext>
              </a:extLst>
            </p:cNvPr>
            <p:cNvSpPr/>
            <p:nvPr/>
          </p:nvSpPr>
          <p:spPr>
            <a:xfrm>
              <a:off x="2088955" y="2109104"/>
              <a:ext cx="387305" cy="566736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9" name="Rectangle : coins arrondis 28">
              <a:extLst>
                <a:ext uri="{FF2B5EF4-FFF2-40B4-BE49-F238E27FC236}">
                  <a16:creationId xmlns:a16="http://schemas.microsoft.com/office/drawing/2014/main" id="{E8F47FBD-8EFD-44F9-93BA-1590F83D9207}"/>
                </a:ext>
              </a:extLst>
            </p:cNvPr>
            <p:cNvSpPr/>
            <p:nvPr/>
          </p:nvSpPr>
          <p:spPr>
            <a:xfrm>
              <a:off x="609601" y="2102392"/>
              <a:ext cx="1876774" cy="648000"/>
            </a:xfrm>
            <a:prstGeom prst="round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10" name="Groupe 9">
            <a:extLst>
              <a:ext uri="{FF2B5EF4-FFF2-40B4-BE49-F238E27FC236}">
                <a16:creationId xmlns:a16="http://schemas.microsoft.com/office/drawing/2014/main" id="{9C7557DB-0213-4D56-81DB-71C5B53209AD}"/>
              </a:ext>
            </a:extLst>
          </p:cNvPr>
          <p:cNvGrpSpPr/>
          <p:nvPr/>
        </p:nvGrpSpPr>
        <p:grpSpPr>
          <a:xfrm>
            <a:off x="609600" y="2800049"/>
            <a:ext cx="1866660" cy="648000"/>
            <a:chOff x="609600" y="2800049"/>
            <a:chExt cx="1866660" cy="648000"/>
          </a:xfrm>
        </p:grpSpPr>
        <p:sp>
          <p:nvSpPr>
            <p:cNvPr id="26" name="Ellipse 25">
              <a:extLst>
                <a:ext uri="{FF2B5EF4-FFF2-40B4-BE49-F238E27FC236}">
                  <a16:creationId xmlns:a16="http://schemas.microsoft.com/office/drawing/2014/main" id="{B6D22AFF-0926-49BD-B492-3907CEEF00A0}"/>
                </a:ext>
              </a:extLst>
            </p:cNvPr>
            <p:cNvSpPr/>
            <p:nvPr/>
          </p:nvSpPr>
          <p:spPr>
            <a:xfrm>
              <a:off x="2088955" y="2825156"/>
              <a:ext cx="387305" cy="566736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0" name="Rectangle : coins arrondis 29">
              <a:extLst>
                <a:ext uri="{FF2B5EF4-FFF2-40B4-BE49-F238E27FC236}">
                  <a16:creationId xmlns:a16="http://schemas.microsoft.com/office/drawing/2014/main" id="{7FE395A9-F426-42DB-85D7-B179D2E32566}"/>
                </a:ext>
              </a:extLst>
            </p:cNvPr>
            <p:cNvSpPr/>
            <p:nvPr/>
          </p:nvSpPr>
          <p:spPr>
            <a:xfrm>
              <a:off x="609600" y="2800049"/>
              <a:ext cx="1866659" cy="648000"/>
            </a:xfrm>
            <a:prstGeom prst="round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31" name="Rectangle 30">
            <a:extLst>
              <a:ext uri="{FF2B5EF4-FFF2-40B4-BE49-F238E27FC236}">
                <a16:creationId xmlns:a16="http://schemas.microsoft.com/office/drawing/2014/main" id="{833328B1-9F86-44D1-9E59-08DDEC8ACD03}"/>
              </a:ext>
            </a:extLst>
          </p:cNvPr>
          <p:cNvSpPr/>
          <p:nvPr/>
        </p:nvSpPr>
        <p:spPr>
          <a:xfrm>
            <a:off x="4572000" y="5076591"/>
            <a:ext cx="41148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fr-FR" sz="2800" dirty="0">
                <a:solidFill>
                  <a:schemeClr val="accent1"/>
                </a:solidFill>
              </a:rPr>
              <a:t>7     0     6      9     1     4</a:t>
            </a:r>
          </a:p>
          <a:p>
            <a:pPr algn="r"/>
            <a:r>
              <a:rPr lang="fr-FR" sz="2800" dirty="0">
                <a:solidFill>
                  <a:schemeClr val="accent1"/>
                </a:solidFill>
              </a:rPr>
              <a:t>4     8     3      0     3     8</a:t>
            </a:r>
          </a:p>
          <a:p>
            <a:pPr algn="r"/>
            <a:r>
              <a:rPr lang="fr-FR" sz="2800" dirty="0">
                <a:solidFill>
                  <a:schemeClr val="accent1"/>
                </a:solidFill>
              </a:rPr>
              <a:t>1     9     1      4     5     8</a:t>
            </a:r>
          </a:p>
          <a:p>
            <a:pPr algn="r"/>
            <a:r>
              <a:rPr lang="fr-FR" sz="2800" dirty="0">
                <a:solidFill>
                  <a:schemeClr val="accent1"/>
                </a:solidFill>
              </a:rPr>
              <a:t> 3     0     5      0     0     9</a:t>
            </a:r>
          </a:p>
        </p:txBody>
      </p:sp>
      <p:sp>
        <p:nvSpPr>
          <p:cNvPr id="32" name="CustomShape 4">
            <a:extLst>
              <a:ext uri="{FF2B5EF4-FFF2-40B4-BE49-F238E27FC236}">
                <a16:creationId xmlns:a16="http://schemas.microsoft.com/office/drawing/2014/main" id="{EE3EFD5A-56E4-455B-BF56-6BBAAF0A5A3C}"/>
              </a:ext>
            </a:extLst>
          </p:cNvPr>
          <p:cNvSpPr/>
          <p:nvPr/>
        </p:nvSpPr>
        <p:spPr>
          <a:xfrm>
            <a:off x="40812" y="3486793"/>
            <a:ext cx="9071138" cy="82954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 marL="1800" algn="just">
              <a:lnSpc>
                <a:spcPct val="100000"/>
              </a:lnSpc>
              <a:buClr>
                <a:srgbClr val="00B050"/>
              </a:buClr>
            </a:pPr>
            <a:r>
              <a:rPr lang="fr-FR" sz="2400" spc="-1" dirty="0">
                <a:solidFill>
                  <a:srgbClr val="00B050"/>
                </a:solidFill>
                <a:latin typeface="Calibri"/>
              </a:rPr>
              <a:t>Pour chaque nombre, j’entoure le chiffre des dizaines en rouge et le nombre de dizaines en vert.</a:t>
            </a:r>
            <a:endParaRPr lang="fr-FR" sz="2400" spc="-1" dirty="0"/>
          </a:p>
        </p:txBody>
      </p:sp>
    </p:spTree>
    <p:extLst>
      <p:ext uri="{BB962C8B-B14F-4D97-AF65-F5344CB8AC3E}">
        <p14:creationId xmlns:p14="http://schemas.microsoft.com/office/powerpoint/2010/main" val="27146462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" name="CustomShape 1"/>
          <p:cNvSpPr/>
          <p:nvPr/>
        </p:nvSpPr>
        <p:spPr>
          <a:xfrm>
            <a:off x="457200" y="4465"/>
            <a:ext cx="4038120" cy="514080"/>
          </a:xfrm>
          <a:prstGeom prst="rect">
            <a:avLst/>
          </a:prstGeom>
          <a:gradFill rotWithShape="0">
            <a:gsLst>
              <a:gs pos="0">
                <a:srgbClr val="38B6D7"/>
              </a:gs>
              <a:gs pos="100000">
                <a:srgbClr val="A6E6FF"/>
              </a:gs>
            </a:gsLst>
            <a:lin ang="16200000"/>
          </a:gradFill>
          <a:ln>
            <a:solidFill>
              <a:srgbClr val="46AAC4"/>
            </a:solidFill>
            <a:round/>
          </a:ln>
          <a:effectLst>
            <a:outerShdw blurRad="40000" dist="2304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400" b="1" strike="noStrike" spc="-1">
                <a:solidFill>
                  <a:srgbClr val="FFFFFF"/>
                </a:solidFill>
                <a:latin typeface="Calibri"/>
                <a:ea typeface="DejaVu Sans"/>
              </a:rPr>
              <a:t>CM1</a:t>
            </a:r>
            <a:endParaRPr lang="fr-FR" sz="2400" b="0" strike="noStrike" spc="-1">
              <a:latin typeface="Arial"/>
            </a:endParaRPr>
          </a:p>
        </p:txBody>
      </p:sp>
      <p:sp>
        <p:nvSpPr>
          <p:cNvPr id="339" name="CustomShape 2"/>
          <p:cNvSpPr/>
          <p:nvPr/>
        </p:nvSpPr>
        <p:spPr>
          <a:xfrm>
            <a:off x="4647240" y="0"/>
            <a:ext cx="4039560" cy="514080"/>
          </a:xfrm>
          <a:prstGeom prst="rect">
            <a:avLst/>
          </a:prstGeom>
          <a:gradFill rotWithShape="0">
            <a:gsLst>
              <a:gs pos="0">
                <a:srgbClr val="FF943D"/>
              </a:gs>
              <a:gs pos="100000">
                <a:srgbClr val="FFD2BC"/>
              </a:gs>
            </a:gsLst>
            <a:lin ang="16200000"/>
          </a:gradFill>
          <a:ln>
            <a:solidFill>
              <a:srgbClr val="F59240"/>
            </a:solidFill>
            <a:round/>
          </a:ln>
          <a:effectLst>
            <a:outerShdw blurRad="40000" dist="2304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400" b="1" strike="noStrike" spc="-1" dirty="0">
                <a:solidFill>
                  <a:srgbClr val="FFFFFF"/>
                </a:solidFill>
                <a:latin typeface="Calibri"/>
                <a:ea typeface="DejaVu Sans"/>
              </a:rPr>
              <a:t>CM2</a:t>
            </a:r>
            <a:endParaRPr lang="fr-FR" sz="2400" b="0" strike="noStrike" spc="-1" dirty="0">
              <a:latin typeface="Arial"/>
            </a:endParaRPr>
          </a:p>
        </p:txBody>
      </p:sp>
      <p:pic>
        <p:nvPicPr>
          <p:cNvPr id="343" name="Image 8"/>
          <p:cNvPicPr/>
          <p:nvPr/>
        </p:nvPicPr>
        <p:blipFill>
          <a:blip r:embed="rId3"/>
          <a:stretch/>
        </p:blipFill>
        <p:spPr>
          <a:xfrm>
            <a:off x="40812" y="4316150"/>
            <a:ext cx="8950270" cy="2596020"/>
          </a:xfrm>
          <a:prstGeom prst="rect">
            <a:avLst/>
          </a:prstGeom>
          <a:ln>
            <a:noFill/>
          </a:ln>
        </p:spPr>
      </p:pic>
      <p:grpSp>
        <p:nvGrpSpPr>
          <p:cNvPr id="16" name="Groupe 15">
            <a:extLst>
              <a:ext uri="{FF2B5EF4-FFF2-40B4-BE49-F238E27FC236}">
                <a16:creationId xmlns:a16="http://schemas.microsoft.com/office/drawing/2014/main" id="{58E6C7C9-C8D2-4E93-98DF-CDA7EE125B09}"/>
              </a:ext>
            </a:extLst>
          </p:cNvPr>
          <p:cNvGrpSpPr/>
          <p:nvPr/>
        </p:nvGrpSpPr>
        <p:grpSpPr>
          <a:xfrm>
            <a:off x="4289898" y="-22475"/>
            <a:ext cx="539003" cy="816430"/>
            <a:chOff x="25131" y="1"/>
            <a:chExt cx="539003" cy="816430"/>
          </a:xfrm>
        </p:grpSpPr>
        <p:pic>
          <p:nvPicPr>
            <p:cNvPr id="17" name="Picture 2" descr="Résultat de recherche d'images pour &quot;protège cahier violet&quot;">
              <a:extLst>
                <a:ext uri="{FF2B5EF4-FFF2-40B4-BE49-F238E27FC236}">
                  <a16:creationId xmlns:a16="http://schemas.microsoft.com/office/drawing/2014/main" id="{7A269CC2-1A15-45AE-8D0C-CED1F40A38CF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7647" t="2283" r="17647" b="4598"/>
            <a:stretch/>
          </p:blipFill>
          <p:spPr bwMode="auto">
            <a:xfrm>
              <a:off x="25131" y="1"/>
              <a:ext cx="539003" cy="81643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8" name="ZoneTexte 17">
              <a:extLst>
                <a:ext uri="{FF2B5EF4-FFF2-40B4-BE49-F238E27FC236}">
                  <a16:creationId xmlns:a16="http://schemas.microsoft.com/office/drawing/2014/main" id="{10DA8FC9-B48D-41E1-8707-0336B60200AE}"/>
                </a:ext>
              </a:extLst>
            </p:cNvPr>
            <p:cNvSpPr txBox="1"/>
            <p:nvPr/>
          </p:nvSpPr>
          <p:spPr>
            <a:xfrm>
              <a:off x="25132" y="408216"/>
              <a:ext cx="539002" cy="36933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fr-FR" sz="900" dirty="0"/>
                <a:t>Cahier du jour</a:t>
              </a:r>
            </a:p>
          </p:txBody>
        </p:sp>
      </p:grpSp>
      <p:sp>
        <p:nvSpPr>
          <p:cNvPr id="41" name="Rectangle 40">
            <a:extLst>
              <a:ext uri="{FF2B5EF4-FFF2-40B4-BE49-F238E27FC236}">
                <a16:creationId xmlns:a16="http://schemas.microsoft.com/office/drawing/2014/main" id="{93BC7E62-47DE-4C55-AD66-525F8539BA2C}"/>
              </a:ext>
            </a:extLst>
          </p:cNvPr>
          <p:cNvSpPr/>
          <p:nvPr/>
        </p:nvSpPr>
        <p:spPr>
          <a:xfrm>
            <a:off x="3801979" y="5076591"/>
            <a:ext cx="488482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fr-FR" sz="2800" dirty="0">
                <a:solidFill>
                  <a:schemeClr val="accent6"/>
                </a:solidFill>
              </a:rPr>
              <a:t>8     2     0      7     5     6</a:t>
            </a:r>
          </a:p>
          <a:p>
            <a:pPr algn="r"/>
            <a:r>
              <a:rPr lang="fr-FR" sz="2800" dirty="0">
                <a:solidFill>
                  <a:schemeClr val="accent6"/>
                </a:solidFill>
              </a:rPr>
              <a:t>4     0     0     5      3     5     9</a:t>
            </a:r>
          </a:p>
          <a:p>
            <a:pPr algn="r"/>
            <a:r>
              <a:rPr lang="fr-FR" sz="2800" dirty="0">
                <a:solidFill>
                  <a:schemeClr val="accent6"/>
                </a:solidFill>
              </a:rPr>
              <a:t>5     0     7      1     6     7</a:t>
            </a:r>
          </a:p>
          <a:p>
            <a:pPr algn="r"/>
            <a:r>
              <a:rPr lang="fr-FR" sz="2800" dirty="0">
                <a:solidFill>
                  <a:schemeClr val="accent6"/>
                </a:solidFill>
              </a:rPr>
              <a:t>3     4     8     3      0     3     8</a:t>
            </a:r>
          </a:p>
        </p:txBody>
      </p:sp>
      <p:sp>
        <p:nvSpPr>
          <p:cNvPr id="33" name="ZoneTexte 32">
            <a:extLst>
              <a:ext uri="{FF2B5EF4-FFF2-40B4-BE49-F238E27FC236}">
                <a16:creationId xmlns:a16="http://schemas.microsoft.com/office/drawing/2014/main" id="{A2EF1643-33E5-44F5-8B0F-A5AC8CEA7B97}"/>
              </a:ext>
            </a:extLst>
          </p:cNvPr>
          <p:cNvSpPr txBox="1"/>
          <p:nvPr/>
        </p:nvSpPr>
        <p:spPr>
          <a:xfrm>
            <a:off x="5575198" y="625071"/>
            <a:ext cx="326179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4800" dirty="0">
                <a:solidFill>
                  <a:schemeClr val="accent6"/>
                </a:solidFill>
              </a:rPr>
              <a:t>820 756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0493E8FE-0CD2-466E-9EE9-0C32C2B134DB}"/>
              </a:ext>
            </a:extLst>
          </p:cNvPr>
          <p:cNvSpPr/>
          <p:nvPr/>
        </p:nvSpPr>
        <p:spPr>
          <a:xfrm>
            <a:off x="261085" y="587112"/>
            <a:ext cx="263567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fr-FR" sz="4800" dirty="0">
                <a:solidFill>
                  <a:schemeClr val="accent1"/>
                </a:solidFill>
              </a:rPr>
              <a:t>706</a:t>
            </a:r>
            <a:r>
              <a:rPr lang="fr-FR" sz="4800" dirty="0">
                <a:solidFill>
                  <a:srgbClr val="0070C0"/>
                </a:solidFill>
              </a:rPr>
              <a:t> </a:t>
            </a:r>
            <a:r>
              <a:rPr lang="fr-FR" sz="4800" dirty="0">
                <a:solidFill>
                  <a:schemeClr val="accent1"/>
                </a:solidFill>
              </a:rPr>
              <a:t>914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B1B7A8D2-B6A4-4F59-976B-8C64EEB201B9}"/>
              </a:ext>
            </a:extLst>
          </p:cNvPr>
          <p:cNvSpPr/>
          <p:nvPr/>
        </p:nvSpPr>
        <p:spPr>
          <a:xfrm>
            <a:off x="307009" y="1289171"/>
            <a:ext cx="262128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fr-FR" sz="4800" dirty="0">
                <a:solidFill>
                  <a:schemeClr val="accent1"/>
                </a:solidFill>
              </a:rPr>
              <a:t>483 038</a:t>
            </a:r>
          </a:p>
        </p:txBody>
      </p:sp>
      <p:sp>
        <p:nvSpPr>
          <p:cNvPr id="40" name="ZoneTexte 39">
            <a:extLst>
              <a:ext uri="{FF2B5EF4-FFF2-40B4-BE49-F238E27FC236}">
                <a16:creationId xmlns:a16="http://schemas.microsoft.com/office/drawing/2014/main" id="{3E04EC93-1DCB-4AA7-B241-16C5E1A35154}"/>
              </a:ext>
            </a:extLst>
          </p:cNvPr>
          <p:cNvSpPr txBox="1"/>
          <p:nvPr/>
        </p:nvSpPr>
        <p:spPr>
          <a:xfrm>
            <a:off x="5854302" y="1289172"/>
            <a:ext cx="31367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800" dirty="0">
                <a:solidFill>
                  <a:schemeClr val="accent6"/>
                </a:solidFill>
              </a:rPr>
              <a:t>4 005 359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372819E7-2EA5-4E02-8AAD-3297A3909EDB}"/>
              </a:ext>
            </a:extLst>
          </p:cNvPr>
          <p:cNvSpPr/>
          <p:nvPr/>
        </p:nvSpPr>
        <p:spPr>
          <a:xfrm>
            <a:off x="477924" y="1967700"/>
            <a:ext cx="241883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fr-FR" sz="4800" dirty="0">
                <a:solidFill>
                  <a:schemeClr val="accent1"/>
                </a:solidFill>
              </a:rPr>
              <a:t>191 458</a:t>
            </a:r>
          </a:p>
        </p:txBody>
      </p:sp>
      <p:sp>
        <p:nvSpPr>
          <p:cNvPr id="48" name="ZoneTexte 47">
            <a:extLst>
              <a:ext uri="{FF2B5EF4-FFF2-40B4-BE49-F238E27FC236}">
                <a16:creationId xmlns:a16="http://schemas.microsoft.com/office/drawing/2014/main" id="{2EA77245-6311-44B8-8A0D-052766DADD88}"/>
              </a:ext>
            </a:extLst>
          </p:cNvPr>
          <p:cNvSpPr txBox="1"/>
          <p:nvPr/>
        </p:nvSpPr>
        <p:spPr>
          <a:xfrm>
            <a:off x="5802050" y="1967700"/>
            <a:ext cx="30808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4800" dirty="0">
                <a:solidFill>
                  <a:schemeClr val="accent6"/>
                </a:solidFill>
              </a:rPr>
              <a:t>507 167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4B8F3E13-0F97-4C2D-84D7-5F2530AF4B16}"/>
              </a:ext>
            </a:extLst>
          </p:cNvPr>
          <p:cNvSpPr/>
          <p:nvPr/>
        </p:nvSpPr>
        <p:spPr>
          <a:xfrm>
            <a:off x="333135" y="2675840"/>
            <a:ext cx="256902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fr-FR" sz="4800" dirty="0">
                <a:solidFill>
                  <a:schemeClr val="accent1"/>
                </a:solidFill>
              </a:rPr>
              <a:t>305 009</a:t>
            </a:r>
          </a:p>
        </p:txBody>
      </p:sp>
      <p:sp>
        <p:nvSpPr>
          <p:cNvPr id="50" name="ZoneTexte 49">
            <a:extLst>
              <a:ext uri="{FF2B5EF4-FFF2-40B4-BE49-F238E27FC236}">
                <a16:creationId xmlns:a16="http://schemas.microsoft.com/office/drawing/2014/main" id="{1E65B488-1C57-4E25-9408-57325E94DAA7}"/>
              </a:ext>
            </a:extLst>
          </p:cNvPr>
          <p:cNvSpPr txBox="1"/>
          <p:nvPr/>
        </p:nvSpPr>
        <p:spPr>
          <a:xfrm>
            <a:off x="5790130" y="2654976"/>
            <a:ext cx="304686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4800" dirty="0">
                <a:solidFill>
                  <a:schemeClr val="accent6"/>
                </a:solidFill>
              </a:rPr>
              <a:t>3 483 038</a:t>
            </a:r>
          </a:p>
        </p:txBody>
      </p:sp>
      <p:sp>
        <p:nvSpPr>
          <p:cNvPr id="51" name="CustomShape 3">
            <a:extLst>
              <a:ext uri="{FF2B5EF4-FFF2-40B4-BE49-F238E27FC236}">
                <a16:creationId xmlns:a16="http://schemas.microsoft.com/office/drawing/2014/main" id="{2FE196D6-56F3-4F40-931B-67E54EA5CF99}"/>
              </a:ext>
            </a:extLst>
          </p:cNvPr>
          <p:cNvSpPr/>
          <p:nvPr/>
        </p:nvSpPr>
        <p:spPr>
          <a:xfrm>
            <a:off x="2476260" y="625071"/>
            <a:ext cx="4038120" cy="46021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 marL="285840" indent="-284040" algn="ctr">
              <a:lnSpc>
                <a:spcPct val="100000"/>
              </a:lnSpc>
              <a:buClr>
                <a:srgbClr val="00B050"/>
              </a:buClr>
              <a:buFont typeface="Arial"/>
              <a:buChar char="•"/>
            </a:pPr>
            <a:r>
              <a:rPr lang="fr-FR" sz="2400" b="0" strike="noStrike" spc="-1">
                <a:solidFill>
                  <a:srgbClr val="00B050"/>
                </a:solidFill>
                <a:latin typeface="Calibri"/>
                <a:ea typeface="DejaVu Sans"/>
              </a:rPr>
              <a:t>Dictée de nombres</a:t>
            </a:r>
            <a:endParaRPr lang="fr-FR" sz="2400" b="0" strike="noStrike" spc="-1">
              <a:latin typeface="Arial"/>
            </a:endParaRPr>
          </a:p>
        </p:txBody>
      </p:sp>
      <p:grpSp>
        <p:nvGrpSpPr>
          <p:cNvPr id="52" name="Groupe 51">
            <a:extLst>
              <a:ext uri="{FF2B5EF4-FFF2-40B4-BE49-F238E27FC236}">
                <a16:creationId xmlns:a16="http://schemas.microsoft.com/office/drawing/2014/main" id="{91156206-4DF7-48B1-85E0-B6D8DCCD2B50}"/>
              </a:ext>
            </a:extLst>
          </p:cNvPr>
          <p:cNvGrpSpPr/>
          <p:nvPr/>
        </p:nvGrpSpPr>
        <p:grpSpPr>
          <a:xfrm>
            <a:off x="609600" y="679398"/>
            <a:ext cx="1876774" cy="648000"/>
            <a:chOff x="609600" y="679398"/>
            <a:chExt cx="1876774" cy="648000"/>
          </a:xfrm>
        </p:grpSpPr>
        <p:sp>
          <p:nvSpPr>
            <p:cNvPr id="53" name="Ellipse 52">
              <a:extLst>
                <a:ext uri="{FF2B5EF4-FFF2-40B4-BE49-F238E27FC236}">
                  <a16:creationId xmlns:a16="http://schemas.microsoft.com/office/drawing/2014/main" id="{06E8EAC6-D188-466C-9354-038C6DE07F50}"/>
                </a:ext>
              </a:extLst>
            </p:cNvPr>
            <p:cNvSpPr/>
            <p:nvPr/>
          </p:nvSpPr>
          <p:spPr>
            <a:xfrm>
              <a:off x="2073948" y="715642"/>
              <a:ext cx="412426" cy="566736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4" name="Rectangle : coins arrondis 53">
              <a:extLst>
                <a:ext uri="{FF2B5EF4-FFF2-40B4-BE49-F238E27FC236}">
                  <a16:creationId xmlns:a16="http://schemas.microsoft.com/office/drawing/2014/main" id="{2DA96240-FEA3-4911-8E69-8707C9EA05EA}"/>
                </a:ext>
              </a:extLst>
            </p:cNvPr>
            <p:cNvSpPr/>
            <p:nvPr/>
          </p:nvSpPr>
          <p:spPr>
            <a:xfrm>
              <a:off x="609600" y="679398"/>
              <a:ext cx="1876774" cy="648000"/>
            </a:xfrm>
            <a:prstGeom prst="round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55" name="Groupe 54">
            <a:extLst>
              <a:ext uri="{FF2B5EF4-FFF2-40B4-BE49-F238E27FC236}">
                <a16:creationId xmlns:a16="http://schemas.microsoft.com/office/drawing/2014/main" id="{CA42A1B0-1D3F-432B-88DC-8AAAA26FD3DE}"/>
              </a:ext>
            </a:extLst>
          </p:cNvPr>
          <p:cNvGrpSpPr/>
          <p:nvPr/>
        </p:nvGrpSpPr>
        <p:grpSpPr>
          <a:xfrm>
            <a:off x="609600" y="1393134"/>
            <a:ext cx="1876774" cy="648000"/>
            <a:chOff x="609600" y="1393134"/>
            <a:chExt cx="1876774" cy="648000"/>
          </a:xfrm>
        </p:grpSpPr>
        <p:sp>
          <p:nvSpPr>
            <p:cNvPr id="56" name="Ellipse 55">
              <a:extLst>
                <a:ext uri="{FF2B5EF4-FFF2-40B4-BE49-F238E27FC236}">
                  <a16:creationId xmlns:a16="http://schemas.microsoft.com/office/drawing/2014/main" id="{F7D720E3-BB2A-4DF5-9659-D9D11D89F52C}"/>
                </a:ext>
              </a:extLst>
            </p:cNvPr>
            <p:cNvSpPr/>
            <p:nvPr/>
          </p:nvSpPr>
          <p:spPr>
            <a:xfrm>
              <a:off x="2101733" y="1418929"/>
              <a:ext cx="374527" cy="566736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7" name="Rectangle : coins arrondis 56">
              <a:extLst>
                <a:ext uri="{FF2B5EF4-FFF2-40B4-BE49-F238E27FC236}">
                  <a16:creationId xmlns:a16="http://schemas.microsoft.com/office/drawing/2014/main" id="{F5B325FE-7556-4767-863B-4072C286B9F2}"/>
                </a:ext>
              </a:extLst>
            </p:cNvPr>
            <p:cNvSpPr/>
            <p:nvPr/>
          </p:nvSpPr>
          <p:spPr>
            <a:xfrm>
              <a:off x="609600" y="1393134"/>
              <a:ext cx="1876774" cy="648000"/>
            </a:xfrm>
            <a:prstGeom prst="round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58" name="Groupe 57">
            <a:extLst>
              <a:ext uri="{FF2B5EF4-FFF2-40B4-BE49-F238E27FC236}">
                <a16:creationId xmlns:a16="http://schemas.microsoft.com/office/drawing/2014/main" id="{BA45814C-698C-4D42-B949-43006E3513BA}"/>
              </a:ext>
            </a:extLst>
          </p:cNvPr>
          <p:cNvGrpSpPr/>
          <p:nvPr/>
        </p:nvGrpSpPr>
        <p:grpSpPr>
          <a:xfrm>
            <a:off x="609601" y="2102392"/>
            <a:ext cx="1876774" cy="648000"/>
            <a:chOff x="609601" y="2102392"/>
            <a:chExt cx="1876774" cy="648000"/>
          </a:xfrm>
        </p:grpSpPr>
        <p:sp>
          <p:nvSpPr>
            <p:cNvPr id="59" name="Ellipse 58">
              <a:extLst>
                <a:ext uri="{FF2B5EF4-FFF2-40B4-BE49-F238E27FC236}">
                  <a16:creationId xmlns:a16="http://schemas.microsoft.com/office/drawing/2014/main" id="{8F0ECAF9-3526-476E-A8F1-2DD55A192EDF}"/>
                </a:ext>
              </a:extLst>
            </p:cNvPr>
            <p:cNvSpPr/>
            <p:nvPr/>
          </p:nvSpPr>
          <p:spPr>
            <a:xfrm>
              <a:off x="2088955" y="2109104"/>
              <a:ext cx="387305" cy="566736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0" name="Rectangle : coins arrondis 59">
              <a:extLst>
                <a:ext uri="{FF2B5EF4-FFF2-40B4-BE49-F238E27FC236}">
                  <a16:creationId xmlns:a16="http://schemas.microsoft.com/office/drawing/2014/main" id="{272AB4A5-C251-4C0B-A2D9-532F1760D45F}"/>
                </a:ext>
              </a:extLst>
            </p:cNvPr>
            <p:cNvSpPr/>
            <p:nvPr/>
          </p:nvSpPr>
          <p:spPr>
            <a:xfrm>
              <a:off x="609601" y="2102392"/>
              <a:ext cx="1876774" cy="648000"/>
            </a:xfrm>
            <a:prstGeom prst="round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61" name="Groupe 60">
            <a:extLst>
              <a:ext uri="{FF2B5EF4-FFF2-40B4-BE49-F238E27FC236}">
                <a16:creationId xmlns:a16="http://schemas.microsoft.com/office/drawing/2014/main" id="{8DC484D5-90C4-40F0-92BC-6A4137542792}"/>
              </a:ext>
            </a:extLst>
          </p:cNvPr>
          <p:cNvGrpSpPr/>
          <p:nvPr/>
        </p:nvGrpSpPr>
        <p:grpSpPr>
          <a:xfrm>
            <a:off x="609600" y="2800049"/>
            <a:ext cx="1866660" cy="648000"/>
            <a:chOff x="609600" y="2800049"/>
            <a:chExt cx="1866660" cy="648000"/>
          </a:xfrm>
        </p:grpSpPr>
        <p:sp>
          <p:nvSpPr>
            <p:cNvPr id="62" name="Ellipse 61">
              <a:extLst>
                <a:ext uri="{FF2B5EF4-FFF2-40B4-BE49-F238E27FC236}">
                  <a16:creationId xmlns:a16="http://schemas.microsoft.com/office/drawing/2014/main" id="{C14BD37A-0985-478A-9387-93AE0D4FA2D7}"/>
                </a:ext>
              </a:extLst>
            </p:cNvPr>
            <p:cNvSpPr/>
            <p:nvPr/>
          </p:nvSpPr>
          <p:spPr>
            <a:xfrm>
              <a:off x="2088955" y="2825156"/>
              <a:ext cx="387305" cy="566736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3" name="Rectangle : coins arrondis 62">
              <a:extLst>
                <a:ext uri="{FF2B5EF4-FFF2-40B4-BE49-F238E27FC236}">
                  <a16:creationId xmlns:a16="http://schemas.microsoft.com/office/drawing/2014/main" id="{166E7B37-F978-4845-BF70-3B9E050CA341}"/>
                </a:ext>
              </a:extLst>
            </p:cNvPr>
            <p:cNvSpPr/>
            <p:nvPr/>
          </p:nvSpPr>
          <p:spPr>
            <a:xfrm>
              <a:off x="609600" y="2800049"/>
              <a:ext cx="1866659" cy="648000"/>
            </a:xfrm>
            <a:prstGeom prst="round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64" name="CustomShape 4">
            <a:extLst>
              <a:ext uri="{FF2B5EF4-FFF2-40B4-BE49-F238E27FC236}">
                <a16:creationId xmlns:a16="http://schemas.microsoft.com/office/drawing/2014/main" id="{62D62558-E038-4ECE-BC8B-4195A25238B2}"/>
              </a:ext>
            </a:extLst>
          </p:cNvPr>
          <p:cNvSpPr/>
          <p:nvPr/>
        </p:nvSpPr>
        <p:spPr>
          <a:xfrm>
            <a:off x="40812" y="3486793"/>
            <a:ext cx="9071138" cy="82954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 marL="1800" algn="just">
              <a:lnSpc>
                <a:spcPct val="100000"/>
              </a:lnSpc>
              <a:buClr>
                <a:srgbClr val="00B050"/>
              </a:buClr>
            </a:pPr>
            <a:r>
              <a:rPr lang="fr-FR" sz="2400" spc="-1" dirty="0">
                <a:solidFill>
                  <a:srgbClr val="00B050"/>
                </a:solidFill>
                <a:latin typeface="Calibri"/>
              </a:rPr>
              <a:t>Pour chaque nombre, j’entoure le chiffre des dizaines en rouge et le nombre de dizaines en vert.</a:t>
            </a:r>
            <a:endParaRPr lang="fr-FR" sz="2400" spc="-1" dirty="0"/>
          </a:p>
        </p:txBody>
      </p:sp>
      <p:grpSp>
        <p:nvGrpSpPr>
          <p:cNvPr id="66" name="Groupe 65">
            <a:extLst>
              <a:ext uri="{FF2B5EF4-FFF2-40B4-BE49-F238E27FC236}">
                <a16:creationId xmlns:a16="http://schemas.microsoft.com/office/drawing/2014/main" id="{46A5F57B-A965-4C52-BC84-434FCE1168E8}"/>
              </a:ext>
            </a:extLst>
          </p:cNvPr>
          <p:cNvGrpSpPr/>
          <p:nvPr/>
        </p:nvGrpSpPr>
        <p:grpSpPr>
          <a:xfrm>
            <a:off x="6566632" y="683676"/>
            <a:ext cx="1876774" cy="648000"/>
            <a:chOff x="609600" y="679398"/>
            <a:chExt cx="1876774" cy="648000"/>
          </a:xfrm>
        </p:grpSpPr>
        <p:sp>
          <p:nvSpPr>
            <p:cNvPr id="67" name="Ellipse 66">
              <a:extLst>
                <a:ext uri="{FF2B5EF4-FFF2-40B4-BE49-F238E27FC236}">
                  <a16:creationId xmlns:a16="http://schemas.microsoft.com/office/drawing/2014/main" id="{AD2C3DF6-3B7A-4323-A24B-15E70503C0A1}"/>
                </a:ext>
              </a:extLst>
            </p:cNvPr>
            <p:cNvSpPr/>
            <p:nvPr/>
          </p:nvSpPr>
          <p:spPr>
            <a:xfrm>
              <a:off x="2073948" y="715642"/>
              <a:ext cx="412426" cy="566736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8" name="Rectangle : coins arrondis 67">
              <a:extLst>
                <a:ext uri="{FF2B5EF4-FFF2-40B4-BE49-F238E27FC236}">
                  <a16:creationId xmlns:a16="http://schemas.microsoft.com/office/drawing/2014/main" id="{0C61C489-B8B9-4662-9170-7ECA75FFD56B}"/>
                </a:ext>
              </a:extLst>
            </p:cNvPr>
            <p:cNvSpPr/>
            <p:nvPr/>
          </p:nvSpPr>
          <p:spPr>
            <a:xfrm>
              <a:off x="609600" y="679398"/>
              <a:ext cx="1876774" cy="648000"/>
            </a:xfrm>
            <a:prstGeom prst="round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69" name="Groupe 68">
            <a:extLst>
              <a:ext uri="{FF2B5EF4-FFF2-40B4-BE49-F238E27FC236}">
                <a16:creationId xmlns:a16="http://schemas.microsoft.com/office/drawing/2014/main" id="{78BCE2F7-1AE5-4B0B-AD51-133332BA056E}"/>
              </a:ext>
            </a:extLst>
          </p:cNvPr>
          <p:cNvGrpSpPr/>
          <p:nvPr/>
        </p:nvGrpSpPr>
        <p:grpSpPr>
          <a:xfrm>
            <a:off x="5996768" y="1397412"/>
            <a:ext cx="2446638" cy="648000"/>
            <a:chOff x="39736" y="1393134"/>
            <a:chExt cx="2446638" cy="648000"/>
          </a:xfrm>
        </p:grpSpPr>
        <p:sp>
          <p:nvSpPr>
            <p:cNvPr id="70" name="Ellipse 69">
              <a:extLst>
                <a:ext uri="{FF2B5EF4-FFF2-40B4-BE49-F238E27FC236}">
                  <a16:creationId xmlns:a16="http://schemas.microsoft.com/office/drawing/2014/main" id="{62042D1B-BAD5-4F88-B2E8-D78C7713B591}"/>
                </a:ext>
              </a:extLst>
            </p:cNvPr>
            <p:cNvSpPr/>
            <p:nvPr/>
          </p:nvSpPr>
          <p:spPr>
            <a:xfrm>
              <a:off x="2101733" y="1418929"/>
              <a:ext cx="374527" cy="566736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1" name="Rectangle : coins arrondis 70">
              <a:extLst>
                <a:ext uri="{FF2B5EF4-FFF2-40B4-BE49-F238E27FC236}">
                  <a16:creationId xmlns:a16="http://schemas.microsoft.com/office/drawing/2014/main" id="{12B5E314-D20F-47B6-98B5-ADB96D91467E}"/>
                </a:ext>
              </a:extLst>
            </p:cNvPr>
            <p:cNvSpPr/>
            <p:nvPr/>
          </p:nvSpPr>
          <p:spPr>
            <a:xfrm>
              <a:off x="39736" y="1393134"/>
              <a:ext cx="2446638" cy="648000"/>
            </a:xfrm>
            <a:prstGeom prst="round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72" name="Groupe 71">
            <a:extLst>
              <a:ext uri="{FF2B5EF4-FFF2-40B4-BE49-F238E27FC236}">
                <a16:creationId xmlns:a16="http://schemas.microsoft.com/office/drawing/2014/main" id="{07CD85C3-CDD6-49F8-997C-BB9C8D4AE2AE}"/>
              </a:ext>
            </a:extLst>
          </p:cNvPr>
          <p:cNvGrpSpPr/>
          <p:nvPr/>
        </p:nvGrpSpPr>
        <p:grpSpPr>
          <a:xfrm>
            <a:off x="6566633" y="2106670"/>
            <a:ext cx="1876774" cy="648000"/>
            <a:chOff x="609601" y="2102392"/>
            <a:chExt cx="1876774" cy="648000"/>
          </a:xfrm>
        </p:grpSpPr>
        <p:sp>
          <p:nvSpPr>
            <p:cNvPr id="73" name="Ellipse 72">
              <a:extLst>
                <a:ext uri="{FF2B5EF4-FFF2-40B4-BE49-F238E27FC236}">
                  <a16:creationId xmlns:a16="http://schemas.microsoft.com/office/drawing/2014/main" id="{6FD14DAE-97E7-4BEE-9BEF-6FB02E25CB31}"/>
                </a:ext>
              </a:extLst>
            </p:cNvPr>
            <p:cNvSpPr/>
            <p:nvPr/>
          </p:nvSpPr>
          <p:spPr>
            <a:xfrm>
              <a:off x="2088955" y="2109104"/>
              <a:ext cx="387305" cy="566736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4" name="Rectangle : coins arrondis 73">
              <a:extLst>
                <a:ext uri="{FF2B5EF4-FFF2-40B4-BE49-F238E27FC236}">
                  <a16:creationId xmlns:a16="http://schemas.microsoft.com/office/drawing/2014/main" id="{DA109A6B-DF2F-464C-AFAC-A2EF144C22A2}"/>
                </a:ext>
              </a:extLst>
            </p:cNvPr>
            <p:cNvSpPr/>
            <p:nvPr/>
          </p:nvSpPr>
          <p:spPr>
            <a:xfrm>
              <a:off x="609601" y="2102392"/>
              <a:ext cx="1876774" cy="648000"/>
            </a:xfrm>
            <a:prstGeom prst="round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75" name="Groupe 74">
            <a:extLst>
              <a:ext uri="{FF2B5EF4-FFF2-40B4-BE49-F238E27FC236}">
                <a16:creationId xmlns:a16="http://schemas.microsoft.com/office/drawing/2014/main" id="{66BBF591-329C-4652-B05E-833322AC6314}"/>
              </a:ext>
            </a:extLst>
          </p:cNvPr>
          <p:cNvGrpSpPr/>
          <p:nvPr/>
        </p:nvGrpSpPr>
        <p:grpSpPr>
          <a:xfrm>
            <a:off x="5996768" y="2804327"/>
            <a:ext cx="2436524" cy="648000"/>
            <a:chOff x="39736" y="2800049"/>
            <a:chExt cx="2436524" cy="648000"/>
          </a:xfrm>
        </p:grpSpPr>
        <p:sp>
          <p:nvSpPr>
            <p:cNvPr id="76" name="Ellipse 75">
              <a:extLst>
                <a:ext uri="{FF2B5EF4-FFF2-40B4-BE49-F238E27FC236}">
                  <a16:creationId xmlns:a16="http://schemas.microsoft.com/office/drawing/2014/main" id="{A3DA16FD-A04C-4517-846C-3554206C8D17}"/>
                </a:ext>
              </a:extLst>
            </p:cNvPr>
            <p:cNvSpPr/>
            <p:nvPr/>
          </p:nvSpPr>
          <p:spPr>
            <a:xfrm>
              <a:off x="2088955" y="2825156"/>
              <a:ext cx="387305" cy="566736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7" name="Rectangle : coins arrondis 76">
              <a:extLst>
                <a:ext uri="{FF2B5EF4-FFF2-40B4-BE49-F238E27FC236}">
                  <a16:creationId xmlns:a16="http://schemas.microsoft.com/office/drawing/2014/main" id="{12CC9EFA-0E0C-4A09-8F33-4D912B89E062}"/>
                </a:ext>
              </a:extLst>
            </p:cNvPr>
            <p:cNvSpPr/>
            <p:nvPr/>
          </p:nvSpPr>
          <p:spPr>
            <a:xfrm>
              <a:off x="39736" y="2800049"/>
              <a:ext cx="2436523" cy="648000"/>
            </a:xfrm>
            <a:prstGeom prst="round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1827815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" name="CustomShape 1"/>
          <p:cNvSpPr/>
          <p:nvPr/>
        </p:nvSpPr>
        <p:spPr>
          <a:xfrm>
            <a:off x="457200" y="4465"/>
            <a:ext cx="4038120" cy="514080"/>
          </a:xfrm>
          <a:prstGeom prst="rect">
            <a:avLst/>
          </a:prstGeom>
          <a:gradFill rotWithShape="0">
            <a:gsLst>
              <a:gs pos="0">
                <a:srgbClr val="38B6D7"/>
              </a:gs>
              <a:gs pos="100000">
                <a:srgbClr val="A6E6FF"/>
              </a:gs>
            </a:gsLst>
            <a:lin ang="16200000"/>
          </a:gradFill>
          <a:ln>
            <a:solidFill>
              <a:srgbClr val="46AAC4"/>
            </a:solidFill>
            <a:round/>
          </a:ln>
          <a:effectLst>
            <a:outerShdw blurRad="40000" dist="2304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400" b="1" strike="noStrike" spc="-1">
                <a:solidFill>
                  <a:srgbClr val="FFFFFF"/>
                </a:solidFill>
                <a:latin typeface="Calibri"/>
                <a:ea typeface="DejaVu Sans"/>
              </a:rPr>
              <a:t>CM1</a:t>
            </a:r>
            <a:endParaRPr lang="fr-FR" sz="2400" b="0" strike="noStrike" spc="-1">
              <a:latin typeface="Arial"/>
            </a:endParaRPr>
          </a:p>
        </p:txBody>
      </p:sp>
      <p:sp>
        <p:nvSpPr>
          <p:cNvPr id="339" name="CustomShape 2"/>
          <p:cNvSpPr/>
          <p:nvPr/>
        </p:nvSpPr>
        <p:spPr>
          <a:xfrm>
            <a:off x="4647240" y="0"/>
            <a:ext cx="4039560" cy="514080"/>
          </a:xfrm>
          <a:prstGeom prst="rect">
            <a:avLst/>
          </a:prstGeom>
          <a:gradFill rotWithShape="0">
            <a:gsLst>
              <a:gs pos="0">
                <a:srgbClr val="FF943D"/>
              </a:gs>
              <a:gs pos="100000">
                <a:srgbClr val="FFD2BC"/>
              </a:gs>
            </a:gsLst>
            <a:lin ang="16200000"/>
          </a:gradFill>
          <a:ln>
            <a:solidFill>
              <a:srgbClr val="F59240"/>
            </a:solidFill>
            <a:round/>
          </a:ln>
          <a:effectLst>
            <a:outerShdw blurRad="40000" dist="2304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400" b="1" strike="noStrike" spc="-1" dirty="0">
                <a:solidFill>
                  <a:srgbClr val="FFFFFF"/>
                </a:solidFill>
                <a:latin typeface="Calibri"/>
                <a:ea typeface="DejaVu Sans"/>
              </a:rPr>
              <a:t>CM2</a:t>
            </a:r>
            <a:endParaRPr lang="fr-FR" sz="2400" b="0" strike="noStrike" spc="-1" dirty="0">
              <a:latin typeface="Arial"/>
            </a:endParaRPr>
          </a:p>
        </p:txBody>
      </p:sp>
      <p:sp>
        <p:nvSpPr>
          <p:cNvPr id="340" name="CustomShape 3"/>
          <p:cNvSpPr/>
          <p:nvPr/>
        </p:nvSpPr>
        <p:spPr>
          <a:xfrm>
            <a:off x="2476260" y="625071"/>
            <a:ext cx="4038120" cy="46021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 marL="285840" indent="-284040" algn="ctr">
              <a:lnSpc>
                <a:spcPct val="100000"/>
              </a:lnSpc>
              <a:buClr>
                <a:srgbClr val="00B050"/>
              </a:buClr>
              <a:buFont typeface="Arial"/>
              <a:buChar char="•"/>
            </a:pPr>
            <a:r>
              <a:rPr lang="fr-FR" sz="2400" b="0" strike="noStrike" spc="-1">
                <a:solidFill>
                  <a:srgbClr val="00B050"/>
                </a:solidFill>
                <a:latin typeface="Calibri"/>
                <a:ea typeface="DejaVu Sans"/>
              </a:rPr>
              <a:t>Dictée de nombres</a:t>
            </a:r>
            <a:endParaRPr lang="fr-FR" sz="2400" b="0" strike="noStrike" spc="-1">
              <a:latin typeface="Arial"/>
            </a:endParaRPr>
          </a:p>
        </p:txBody>
      </p:sp>
      <p:pic>
        <p:nvPicPr>
          <p:cNvPr id="343" name="Image 8"/>
          <p:cNvPicPr/>
          <p:nvPr/>
        </p:nvPicPr>
        <p:blipFill>
          <a:blip r:embed="rId3"/>
          <a:stretch/>
        </p:blipFill>
        <p:spPr>
          <a:xfrm>
            <a:off x="40812" y="4316150"/>
            <a:ext cx="8950270" cy="2596020"/>
          </a:xfrm>
          <a:prstGeom prst="rect">
            <a:avLst/>
          </a:prstGeom>
          <a:ln>
            <a:noFill/>
          </a:ln>
        </p:spPr>
      </p:pic>
      <p:sp>
        <p:nvSpPr>
          <p:cNvPr id="342" name="CustomShape 4"/>
          <p:cNvSpPr/>
          <p:nvPr/>
        </p:nvSpPr>
        <p:spPr>
          <a:xfrm>
            <a:off x="40812" y="3486793"/>
            <a:ext cx="9071138" cy="82954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 marL="1800">
              <a:lnSpc>
                <a:spcPct val="100000"/>
              </a:lnSpc>
              <a:buClr>
                <a:srgbClr val="00B050"/>
              </a:buClr>
            </a:pPr>
            <a:r>
              <a:rPr lang="fr-FR" sz="2400" spc="-1" dirty="0">
                <a:solidFill>
                  <a:srgbClr val="00B050"/>
                </a:solidFill>
                <a:latin typeface="Calibri"/>
              </a:rPr>
              <a:t>Pour chaque nombre, j’entoure le chiffre des centaines en rouge et le nombre de centaines de mille en vert.</a:t>
            </a:r>
            <a:endParaRPr lang="fr-FR" sz="2400" spc="-1" dirty="0"/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A57C93D2-C58C-44D1-97F1-FA8D051CFFA4}"/>
              </a:ext>
            </a:extLst>
          </p:cNvPr>
          <p:cNvSpPr txBox="1"/>
          <p:nvPr/>
        </p:nvSpPr>
        <p:spPr>
          <a:xfrm>
            <a:off x="5575198" y="625071"/>
            <a:ext cx="326179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4800" dirty="0">
                <a:solidFill>
                  <a:schemeClr val="accent6"/>
                </a:solidFill>
              </a:rPr>
              <a:t>9 305 030</a:t>
            </a:r>
          </a:p>
        </p:txBody>
      </p:sp>
      <p:grpSp>
        <p:nvGrpSpPr>
          <p:cNvPr id="16" name="Groupe 15">
            <a:extLst>
              <a:ext uri="{FF2B5EF4-FFF2-40B4-BE49-F238E27FC236}">
                <a16:creationId xmlns:a16="http://schemas.microsoft.com/office/drawing/2014/main" id="{58E6C7C9-C8D2-4E93-98DF-CDA7EE125B09}"/>
              </a:ext>
            </a:extLst>
          </p:cNvPr>
          <p:cNvGrpSpPr/>
          <p:nvPr/>
        </p:nvGrpSpPr>
        <p:grpSpPr>
          <a:xfrm>
            <a:off x="4289898" y="-22475"/>
            <a:ext cx="539003" cy="816430"/>
            <a:chOff x="25131" y="1"/>
            <a:chExt cx="539003" cy="816430"/>
          </a:xfrm>
        </p:grpSpPr>
        <p:pic>
          <p:nvPicPr>
            <p:cNvPr id="17" name="Picture 2" descr="Résultat de recherche d'images pour &quot;protège cahier violet&quot;">
              <a:extLst>
                <a:ext uri="{FF2B5EF4-FFF2-40B4-BE49-F238E27FC236}">
                  <a16:creationId xmlns:a16="http://schemas.microsoft.com/office/drawing/2014/main" id="{7A269CC2-1A15-45AE-8D0C-CED1F40A38CF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7647" t="2283" r="17647" b="4598"/>
            <a:stretch/>
          </p:blipFill>
          <p:spPr bwMode="auto">
            <a:xfrm>
              <a:off x="25131" y="1"/>
              <a:ext cx="539003" cy="81643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8" name="ZoneTexte 17">
              <a:extLst>
                <a:ext uri="{FF2B5EF4-FFF2-40B4-BE49-F238E27FC236}">
                  <a16:creationId xmlns:a16="http://schemas.microsoft.com/office/drawing/2014/main" id="{10DA8FC9-B48D-41E1-8707-0336B60200AE}"/>
                </a:ext>
              </a:extLst>
            </p:cNvPr>
            <p:cNvSpPr txBox="1"/>
            <p:nvPr/>
          </p:nvSpPr>
          <p:spPr>
            <a:xfrm>
              <a:off x="25132" y="408216"/>
              <a:ext cx="539002" cy="36933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fr-FR" sz="900" dirty="0"/>
                <a:t>Cahier du jour</a:t>
              </a:r>
            </a:p>
          </p:txBody>
        </p:sp>
      </p:grpSp>
      <p:sp>
        <p:nvSpPr>
          <p:cNvPr id="4" name="Rectangle 3">
            <a:extLst>
              <a:ext uri="{FF2B5EF4-FFF2-40B4-BE49-F238E27FC236}">
                <a16:creationId xmlns:a16="http://schemas.microsoft.com/office/drawing/2014/main" id="{E3AE66CC-1AE5-45A3-955C-094BA4329B6B}"/>
              </a:ext>
            </a:extLst>
          </p:cNvPr>
          <p:cNvSpPr/>
          <p:nvPr/>
        </p:nvSpPr>
        <p:spPr>
          <a:xfrm>
            <a:off x="261085" y="587112"/>
            <a:ext cx="263567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fr-FR" sz="4800" dirty="0">
                <a:solidFill>
                  <a:schemeClr val="accent1"/>
                </a:solidFill>
              </a:rPr>
              <a:t>555 270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1F14690-B44A-4B04-892D-8337B87F0C11}"/>
              </a:ext>
            </a:extLst>
          </p:cNvPr>
          <p:cNvSpPr/>
          <p:nvPr/>
        </p:nvSpPr>
        <p:spPr>
          <a:xfrm>
            <a:off x="307009" y="1289171"/>
            <a:ext cx="262128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fr-FR" sz="4800" dirty="0">
                <a:solidFill>
                  <a:schemeClr val="accent1"/>
                </a:solidFill>
              </a:rPr>
              <a:t>358 003</a:t>
            </a: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BEAE17B9-2430-4760-9F40-71935DAF7BD7}"/>
              </a:ext>
            </a:extLst>
          </p:cNvPr>
          <p:cNvSpPr txBox="1"/>
          <p:nvPr/>
        </p:nvSpPr>
        <p:spPr>
          <a:xfrm>
            <a:off x="6369800" y="1289172"/>
            <a:ext cx="262128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800" dirty="0">
                <a:solidFill>
                  <a:schemeClr val="accent6"/>
                </a:solidFill>
              </a:rPr>
              <a:t>804 182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6EC905E-F14A-4D84-9E98-51EC668B820D}"/>
              </a:ext>
            </a:extLst>
          </p:cNvPr>
          <p:cNvSpPr/>
          <p:nvPr/>
        </p:nvSpPr>
        <p:spPr>
          <a:xfrm>
            <a:off x="477924" y="1967700"/>
            <a:ext cx="241883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fr-FR" sz="4800" dirty="0">
                <a:solidFill>
                  <a:schemeClr val="accent1"/>
                </a:solidFill>
              </a:rPr>
              <a:t>804 950</a:t>
            </a:r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F63658F2-0679-41CB-AB69-E360AC6E77D3}"/>
              </a:ext>
            </a:extLst>
          </p:cNvPr>
          <p:cNvSpPr txBox="1"/>
          <p:nvPr/>
        </p:nvSpPr>
        <p:spPr>
          <a:xfrm>
            <a:off x="5802050" y="1967700"/>
            <a:ext cx="30808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4800" dirty="0">
                <a:solidFill>
                  <a:schemeClr val="accent6"/>
                </a:solidFill>
              </a:rPr>
              <a:t>4 055 207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39F1F90A-0153-43A8-92C0-389AE03A1E44}"/>
              </a:ext>
            </a:extLst>
          </p:cNvPr>
          <p:cNvSpPr/>
          <p:nvPr/>
        </p:nvSpPr>
        <p:spPr>
          <a:xfrm>
            <a:off x="333135" y="2675840"/>
            <a:ext cx="256902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fr-FR" sz="4800" dirty="0">
                <a:solidFill>
                  <a:schemeClr val="accent1"/>
                </a:solidFill>
              </a:rPr>
              <a:t>192 305</a:t>
            </a:r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F2E87765-1B21-4B9D-95C1-7ED36ED6B573}"/>
              </a:ext>
            </a:extLst>
          </p:cNvPr>
          <p:cNvSpPr txBox="1"/>
          <p:nvPr/>
        </p:nvSpPr>
        <p:spPr>
          <a:xfrm>
            <a:off x="5790130" y="2654976"/>
            <a:ext cx="304686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4800" dirty="0">
                <a:solidFill>
                  <a:schemeClr val="accent6"/>
                </a:solidFill>
              </a:rPr>
              <a:t>8 495 003</a:t>
            </a:r>
          </a:p>
        </p:txBody>
      </p:sp>
    </p:spTree>
    <p:extLst>
      <p:ext uri="{BB962C8B-B14F-4D97-AF65-F5344CB8AC3E}">
        <p14:creationId xmlns:p14="http://schemas.microsoft.com/office/powerpoint/2010/main" val="2648588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2" grpId="0"/>
      <p:bldP spid="9" grpId="0"/>
      <p:bldP spid="4" grpId="0"/>
      <p:bldP spid="5" grpId="0"/>
      <p:bldP spid="20" grpId="0"/>
      <p:bldP spid="6" grpId="0"/>
      <p:bldP spid="22" grpId="0"/>
      <p:bldP spid="19" grpId="0"/>
      <p:bldP spid="2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>
            <a:extLst>
              <a:ext uri="{FF2B5EF4-FFF2-40B4-BE49-F238E27FC236}">
                <a16:creationId xmlns:a16="http://schemas.microsoft.com/office/drawing/2014/main" id="{17773870-CBDD-4071-B0DC-DB317446A8B3}"/>
              </a:ext>
            </a:extLst>
          </p:cNvPr>
          <p:cNvSpPr/>
          <p:nvPr/>
        </p:nvSpPr>
        <p:spPr>
          <a:xfrm>
            <a:off x="261085" y="587112"/>
            <a:ext cx="263567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fr-FR" sz="4800" dirty="0">
                <a:solidFill>
                  <a:schemeClr val="accent1"/>
                </a:solidFill>
              </a:rPr>
              <a:t>555 270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E71D9FA1-4273-4C69-A87B-5EAB8D2EB706}"/>
              </a:ext>
            </a:extLst>
          </p:cNvPr>
          <p:cNvSpPr/>
          <p:nvPr/>
        </p:nvSpPr>
        <p:spPr>
          <a:xfrm>
            <a:off x="307009" y="1289171"/>
            <a:ext cx="262128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fr-FR" sz="4800" dirty="0">
                <a:solidFill>
                  <a:schemeClr val="accent1"/>
                </a:solidFill>
              </a:rPr>
              <a:t>358 003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90BB3BD6-6CBD-4FB5-AD9E-94456B198119}"/>
              </a:ext>
            </a:extLst>
          </p:cNvPr>
          <p:cNvSpPr/>
          <p:nvPr/>
        </p:nvSpPr>
        <p:spPr>
          <a:xfrm>
            <a:off x="477924" y="1967700"/>
            <a:ext cx="241883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fr-FR" sz="4800" dirty="0">
                <a:solidFill>
                  <a:schemeClr val="accent1"/>
                </a:solidFill>
              </a:rPr>
              <a:t>804 950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F71C1DBA-E25B-46ED-8C20-4AA29ABA4307}"/>
              </a:ext>
            </a:extLst>
          </p:cNvPr>
          <p:cNvSpPr/>
          <p:nvPr/>
        </p:nvSpPr>
        <p:spPr>
          <a:xfrm>
            <a:off x="333135" y="2675840"/>
            <a:ext cx="256902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fr-FR" sz="4800" dirty="0">
                <a:solidFill>
                  <a:schemeClr val="accent1"/>
                </a:solidFill>
              </a:rPr>
              <a:t>192 305</a:t>
            </a:r>
          </a:p>
        </p:txBody>
      </p:sp>
      <p:sp>
        <p:nvSpPr>
          <p:cNvPr id="338" name="CustomShape 1"/>
          <p:cNvSpPr/>
          <p:nvPr/>
        </p:nvSpPr>
        <p:spPr>
          <a:xfrm>
            <a:off x="457200" y="4465"/>
            <a:ext cx="4038120" cy="514080"/>
          </a:xfrm>
          <a:prstGeom prst="rect">
            <a:avLst/>
          </a:prstGeom>
          <a:gradFill rotWithShape="0">
            <a:gsLst>
              <a:gs pos="0">
                <a:srgbClr val="38B6D7"/>
              </a:gs>
              <a:gs pos="100000">
                <a:srgbClr val="A6E6FF"/>
              </a:gs>
            </a:gsLst>
            <a:lin ang="16200000"/>
          </a:gradFill>
          <a:ln>
            <a:solidFill>
              <a:srgbClr val="46AAC4"/>
            </a:solidFill>
            <a:round/>
          </a:ln>
          <a:effectLst>
            <a:outerShdw blurRad="40000" dist="2304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400" b="1" strike="noStrike" spc="-1">
                <a:solidFill>
                  <a:srgbClr val="FFFFFF"/>
                </a:solidFill>
                <a:latin typeface="Calibri"/>
                <a:ea typeface="DejaVu Sans"/>
              </a:rPr>
              <a:t>CM1</a:t>
            </a:r>
            <a:endParaRPr lang="fr-FR" sz="2400" b="0" strike="noStrike" spc="-1">
              <a:latin typeface="Arial"/>
            </a:endParaRPr>
          </a:p>
        </p:txBody>
      </p:sp>
      <p:sp>
        <p:nvSpPr>
          <p:cNvPr id="339" name="CustomShape 2"/>
          <p:cNvSpPr/>
          <p:nvPr/>
        </p:nvSpPr>
        <p:spPr>
          <a:xfrm>
            <a:off x="4647240" y="0"/>
            <a:ext cx="4039560" cy="514080"/>
          </a:xfrm>
          <a:prstGeom prst="rect">
            <a:avLst/>
          </a:prstGeom>
          <a:gradFill rotWithShape="0">
            <a:gsLst>
              <a:gs pos="0">
                <a:srgbClr val="FF943D"/>
              </a:gs>
              <a:gs pos="100000">
                <a:srgbClr val="FFD2BC"/>
              </a:gs>
            </a:gsLst>
            <a:lin ang="16200000"/>
          </a:gradFill>
          <a:ln>
            <a:solidFill>
              <a:srgbClr val="F59240"/>
            </a:solidFill>
            <a:round/>
          </a:ln>
          <a:effectLst>
            <a:outerShdw blurRad="40000" dist="2304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400" b="1" strike="noStrike" spc="-1" dirty="0">
                <a:solidFill>
                  <a:srgbClr val="FFFFFF"/>
                </a:solidFill>
                <a:latin typeface="Calibri"/>
                <a:ea typeface="DejaVu Sans"/>
              </a:rPr>
              <a:t>CM2</a:t>
            </a:r>
            <a:endParaRPr lang="fr-FR" sz="2400" b="0" strike="noStrike" spc="-1" dirty="0">
              <a:latin typeface="Arial"/>
            </a:endParaRPr>
          </a:p>
        </p:txBody>
      </p:sp>
      <p:sp>
        <p:nvSpPr>
          <p:cNvPr id="340" name="CustomShape 3"/>
          <p:cNvSpPr/>
          <p:nvPr/>
        </p:nvSpPr>
        <p:spPr>
          <a:xfrm>
            <a:off x="2476260" y="625071"/>
            <a:ext cx="4038120" cy="46021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 marL="285840" indent="-284040" algn="ctr">
              <a:lnSpc>
                <a:spcPct val="100000"/>
              </a:lnSpc>
              <a:buClr>
                <a:srgbClr val="00B050"/>
              </a:buClr>
              <a:buFont typeface="Arial"/>
              <a:buChar char="•"/>
            </a:pPr>
            <a:r>
              <a:rPr lang="fr-FR" sz="2400" b="0" strike="noStrike" spc="-1">
                <a:solidFill>
                  <a:srgbClr val="00B050"/>
                </a:solidFill>
                <a:latin typeface="Calibri"/>
                <a:ea typeface="DejaVu Sans"/>
              </a:rPr>
              <a:t>Dictée de nombres</a:t>
            </a:r>
            <a:endParaRPr lang="fr-FR" sz="2400" b="0" strike="noStrike" spc="-1">
              <a:latin typeface="Arial"/>
            </a:endParaRPr>
          </a:p>
        </p:txBody>
      </p:sp>
      <p:pic>
        <p:nvPicPr>
          <p:cNvPr id="343" name="Image 8"/>
          <p:cNvPicPr/>
          <p:nvPr/>
        </p:nvPicPr>
        <p:blipFill>
          <a:blip r:embed="rId3"/>
          <a:stretch/>
        </p:blipFill>
        <p:spPr>
          <a:xfrm>
            <a:off x="40812" y="4316150"/>
            <a:ext cx="8950270" cy="2596020"/>
          </a:xfrm>
          <a:prstGeom prst="rect">
            <a:avLst/>
          </a:prstGeom>
          <a:ln>
            <a:noFill/>
          </a:ln>
        </p:spPr>
      </p:pic>
      <p:grpSp>
        <p:nvGrpSpPr>
          <p:cNvPr id="16" name="Groupe 15">
            <a:extLst>
              <a:ext uri="{FF2B5EF4-FFF2-40B4-BE49-F238E27FC236}">
                <a16:creationId xmlns:a16="http://schemas.microsoft.com/office/drawing/2014/main" id="{58E6C7C9-C8D2-4E93-98DF-CDA7EE125B09}"/>
              </a:ext>
            </a:extLst>
          </p:cNvPr>
          <p:cNvGrpSpPr/>
          <p:nvPr/>
        </p:nvGrpSpPr>
        <p:grpSpPr>
          <a:xfrm>
            <a:off x="4289898" y="-22475"/>
            <a:ext cx="539003" cy="816430"/>
            <a:chOff x="25131" y="1"/>
            <a:chExt cx="539003" cy="816430"/>
          </a:xfrm>
        </p:grpSpPr>
        <p:pic>
          <p:nvPicPr>
            <p:cNvPr id="17" name="Picture 2" descr="Résultat de recherche d'images pour &quot;protège cahier violet&quot;">
              <a:extLst>
                <a:ext uri="{FF2B5EF4-FFF2-40B4-BE49-F238E27FC236}">
                  <a16:creationId xmlns:a16="http://schemas.microsoft.com/office/drawing/2014/main" id="{7A269CC2-1A15-45AE-8D0C-CED1F40A38CF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7647" t="2283" r="17647" b="4598"/>
            <a:stretch/>
          </p:blipFill>
          <p:spPr bwMode="auto">
            <a:xfrm>
              <a:off x="25131" y="1"/>
              <a:ext cx="539003" cy="81643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8" name="ZoneTexte 17">
              <a:extLst>
                <a:ext uri="{FF2B5EF4-FFF2-40B4-BE49-F238E27FC236}">
                  <a16:creationId xmlns:a16="http://schemas.microsoft.com/office/drawing/2014/main" id="{10DA8FC9-B48D-41E1-8707-0336B60200AE}"/>
                </a:ext>
              </a:extLst>
            </p:cNvPr>
            <p:cNvSpPr txBox="1"/>
            <p:nvPr/>
          </p:nvSpPr>
          <p:spPr>
            <a:xfrm>
              <a:off x="25132" y="408216"/>
              <a:ext cx="539002" cy="36933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fr-FR" sz="900" dirty="0"/>
                <a:t>Cahier du jour</a:t>
              </a:r>
            </a:p>
          </p:txBody>
        </p:sp>
      </p:grpSp>
      <p:grpSp>
        <p:nvGrpSpPr>
          <p:cNvPr id="3" name="Groupe 2">
            <a:extLst>
              <a:ext uri="{FF2B5EF4-FFF2-40B4-BE49-F238E27FC236}">
                <a16:creationId xmlns:a16="http://schemas.microsoft.com/office/drawing/2014/main" id="{D000E1B0-EB4C-42F2-A8E8-1B919AF08D8F}"/>
              </a:ext>
            </a:extLst>
          </p:cNvPr>
          <p:cNvGrpSpPr/>
          <p:nvPr/>
        </p:nvGrpSpPr>
        <p:grpSpPr>
          <a:xfrm>
            <a:off x="597039" y="675293"/>
            <a:ext cx="1557736" cy="648000"/>
            <a:chOff x="609600" y="679398"/>
            <a:chExt cx="1557736" cy="648000"/>
          </a:xfrm>
        </p:grpSpPr>
        <p:sp>
          <p:nvSpPr>
            <p:cNvPr id="2" name="Ellipse 1">
              <a:extLst>
                <a:ext uri="{FF2B5EF4-FFF2-40B4-BE49-F238E27FC236}">
                  <a16:creationId xmlns:a16="http://schemas.microsoft.com/office/drawing/2014/main" id="{132659BB-3837-4B5B-B043-DFABA5B5C588}"/>
                </a:ext>
              </a:extLst>
            </p:cNvPr>
            <p:cNvSpPr/>
            <p:nvPr/>
          </p:nvSpPr>
          <p:spPr>
            <a:xfrm>
              <a:off x="1754910" y="716799"/>
              <a:ext cx="412426" cy="566736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7" name="Rectangle : coins arrondis 26">
              <a:extLst>
                <a:ext uri="{FF2B5EF4-FFF2-40B4-BE49-F238E27FC236}">
                  <a16:creationId xmlns:a16="http://schemas.microsoft.com/office/drawing/2014/main" id="{49BBEC09-4D07-49E9-9E97-22141A9508A3}"/>
                </a:ext>
              </a:extLst>
            </p:cNvPr>
            <p:cNvSpPr/>
            <p:nvPr/>
          </p:nvSpPr>
          <p:spPr>
            <a:xfrm>
              <a:off x="609600" y="679398"/>
              <a:ext cx="374527" cy="648000"/>
            </a:xfrm>
            <a:prstGeom prst="round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7" name="Groupe 6">
            <a:extLst>
              <a:ext uri="{FF2B5EF4-FFF2-40B4-BE49-F238E27FC236}">
                <a16:creationId xmlns:a16="http://schemas.microsoft.com/office/drawing/2014/main" id="{E8363825-B063-4522-8CEA-DEE581820A38}"/>
              </a:ext>
            </a:extLst>
          </p:cNvPr>
          <p:cNvGrpSpPr/>
          <p:nvPr/>
        </p:nvGrpSpPr>
        <p:grpSpPr>
          <a:xfrm>
            <a:off x="572198" y="1393505"/>
            <a:ext cx="1560218" cy="648000"/>
            <a:chOff x="609600" y="1393134"/>
            <a:chExt cx="1560218" cy="648000"/>
          </a:xfrm>
        </p:grpSpPr>
        <p:sp>
          <p:nvSpPr>
            <p:cNvPr id="24" name="Ellipse 23">
              <a:extLst>
                <a:ext uri="{FF2B5EF4-FFF2-40B4-BE49-F238E27FC236}">
                  <a16:creationId xmlns:a16="http://schemas.microsoft.com/office/drawing/2014/main" id="{BDABB009-1650-40A9-B216-3ED0430BC08A}"/>
                </a:ext>
              </a:extLst>
            </p:cNvPr>
            <p:cNvSpPr/>
            <p:nvPr/>
          </p:nvSpPr>
          <p:spPr>
            <a:xfrm>
              <a:off x="1795291" y="1419711"/>
              <a:ext cx="374527" cy="566736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8" name="Rectangle : coins arrondis 27">
              <a:extLst>
                <a:ext uri="{FF2B5EF4-FFF2-40B4-BE49-F238E27FC236}">
                  <a16:creationId xmlns:a16="http://schemas.microsoft.com/office/drawing/2014/main" id="{6C669FBE-E035-4ECD-860B-90763FBAF201}"/>
                </a:ext>
              </a:extLst>
            </p:cNvPr>
            <p:cNvSpPr/>
            <p:nvPr/>
          </p:nvSpPr>
          <p:spPr>
            <a:xfrm>
              <a:off x="609600" y="1393134"/>
              <a:ext cx="374527" cy="648000"/>
            </a:xfrm>
            <a:prstGeom prst="round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8" name="Groupe 7">
            <a:extLst>
              <a:ext uri="{FF2B5EF4-FFF2-40B4-BE49-F238E27FC236}">
                <a16:creationId xmlns:a16="http://schemas.microsoft.com/office/drawing/2014/main" id="{4652DD30-F895-41EC-A899-6C694FDEEC27}"/>
              </a:ext>
            </a:extLst>
          </p:cNvPr>
          <p:cNvGrpSpPr/>
          <p:nvPr/>
        </p:nvGrpSpPr>
        <p:grpSpPr>
          <a:xfrm>
            <a:off x="572198" y="2103134"/>
            <a:ext cx="1545174" cy="648000"/>
            <a:chOff x="609601" y="2102392"/>
            <a:chExt cx="1545174" cy="648000"/>
          </a:xfrm>
        </p:grpSpPr>
        <p:sp>
          <p:nvSpPr>
            <p:cNvPr id="25" name="Ellipse 24">
              <a:extLst>
                <a:ext uri="{FF2B5EF4-FFF2-40B4-BE49-F238E27FC236}">
                  <a16:creationId xmlns:a16="http://schemas.microsoft.com/office/drawing/2014/main" id="{AA7BED5B-14A8-4BD2-A431-4FD9FA3B4A60}"/>
                </a:ext>
              </a:extLst>
            </p:cNvPr>
            <p:cNvSpPr/>
            <p:nvPr/>
          </p:nvSpPr>
          <p:spPr>
            <a:xfrm>
              <a:off x="1767470" y="2108428"/>
              <a:ext cx="387305" cy="566736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9" name="Rectangle : coins arrondis 28">
              <a:extLst>
                <a:ext uri="{FF2B5EF4-FFF2-40B4-BE49-F238E27FC236}">
                  <a16:creationId xmlns:a16="http://schemas.microsoft.com/office/drawing/2014/main" id="{E8F47FBD-8EFD-44F9-93BA-1590F83D9207}"/>
                </a:ext>
              </a:extLst>
            </p:cNvPr>
            <p:cNvSpPr/>
            <p:nvPr/>
          </p:nvSpPr>
          <p:spPr>
            <a:xfrm>
              <a:off x="609601" y="2102392"/>
              <a:ext cx="387305" cy="648000"/>
            </a:xfrm>
            <a:prstGeom prst="round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10" name="Groupe 9">
            <a:extLst>
              <a:ext uri="{FF2B5EF4-FFF2-40B4-BE49-F238E27FC236}">
                <a16:creationId xmlns:a16="http://schemas.microsoft.com/office/drawing/2014/main" id="{9C7557DB-0213-4D56-81DB-71C5B53209AD}"/>
              </a:ext>
            </a:extLst>
          </p:cNvPr>
          <p:cNvGrpSpPr/>
          <p:nvPr/>
        </p:nvGrpSpPr>
        <p:grpSpPr>
          <a:xfrm>
            <a:off x="594763" y="2781000"/>
            <a:ext cx="1545175" cy="648000"/>
            <a:chOff x="609600" y="2800049"/>
            <a:chExt cx="1545175" cy="648000"/>
          </a:xfrm>
        </p:grpSpPr>
        <p:sp>
          <p:nvSpPr>
            <p:cNvPr id="26" name="Ellipse 25">
              <a:extLst>
                <a:ext uri="{FF2B5EF4-FFF2-40B4-BE49-F238E27FC236}">
                  <a16:creationId xmlns:a16="http://schemas.microsoft.com/office/drawing/2014/main" id="{B6D22AFF-0926-49BD-B492-3907CEEF00A0}"/>
                </a:ext>
              </a:extLst>
            </p:cNvPr>
            <p:cNvSpPr/>
            <p:nvPr/>
          </p:nvSpPr>
          <p:spPr>
            <a:xfrm>
              <a:off x="1767470" y="2822227"/>
              <a:ext cx="387305" cy="566736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0" name="Rectangle : coins arrondis 29">
              <a:extLst>
                <a:ext uri="{FF2B5EF4-FFF2-40B4-BE49-F238E27FC236}">
                  <a16:creationId xmlns:a16="http://schemas.microsoft.com/office/drawing/2014/main" id="{7FE395A9-F426-42DB-85D7-B179D2E32566}"/>
                </a:ext>
              </a:extLst>
            </p:cNvPr>
            <p:cNvSpPr/>
            <p:nvPr/>
          </p:nvSpPr>
          <p:spPr>
            <a:xfrm>
              <a:off x="609600" y="2800049"/>
              <a:ext cx="387305" cy="648000"/>
            </a:xfrm>
            <a:prstGeom prst="round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31" name="Rectangle 30">
            <a:extLst>
              <a:ext uri="{FF2B5EF4-FFF2-40B4-BE49-F238E27FC236}">
                <a16:creationId xmlns:a16="http://schemas.microsoft.com/office/drawing/2014/main" id="{833328B1-9F86-44D1-9E59-08DDEC8ACD03}"/>
              </a:ext>
            </a:extLst>
          </p:cNvPr>
          <p:cNvSpPr/>
          <p:nvPr/>
        </p:nvSpPr>
        <p:spPr>
          <a:xfrm>
            <a:off x="4572000" y="5076591"/>
            <a:ext cx="41148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fr-FR" sz="2800" dirty="0">
                <a:solidFill>
                  <a:schemeClr val="accent1"/>
                </a:solidFill>
              </a:rPr>
              <a:t>5     5     5      2     7     0</a:t>
            </a:r>
          </a:p>
          <a:p>
            <a:pPr algn="r"/>
            <a:r>
              <a:rPr lang="fr-FR" sz="2800" dirty="0">
                <a:solidFill>
                  <a:schemeClr val="accent1"/>
                </a:solidFill>
              </a:rPr>
              <a:t>3     5     8      0     0     3</a:t>
            </a:r>
          </a:p>
          <a:p>
            <a:pPr algn="r"/>
            <a:r>
              <a:rPr lang="fr-FR" sz="2800" dirty="0">
                <a:solidFill>
                  <a:schemeClr val="accent1"/>
                </a:solidFill>
              </a:rPr>
              <a:t>8     0     4      9     5     0  1     9     2      3     0     5</a:t>
            </a:r>
          </a:p>
        </p:txBody>
      </p:sp>
      <p:sp>
        <p:nvSpPr>
          <p:cNvPr id="32" name="CustomShape 4">
            <a:extLst>
              <a:ext uri="{FF2B5EF4-FFF2-40B4-BE49-F238E27FC236}">
                <a16:creationId xmlns:a16="http://schemas.microsoft.com/office/drawing/2014/main" id="{EE3EFD5A-56E4-455B-BF56-6BBAAF0A5A3C}"/>
              </a:ext>
            </a:extLst>
          </p:cNvPr>
          <p:cNvSpPr/>
          <p:nvPr/>
        </p:nvSpPr>
        <p:spPr>
          <a:xfrm>
            <a:off x="40812" y="3486793"/>
            <a:ext cx="9071138" cy="119887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 marL="1800">
              <a:buClr>
                <a:srgbClr val="00B050"/>
              </a:buClr>
            </a:pPr>
            <a:r>
              <a:rPr lang="fr-FR" sz="2400" spc="-1" dirty="0">
                <a:solidFill>
                  <a:srgbClr val="00B050"/>
                </a:solidFill>
                <a:latin typeface="Calibri"/>
              </a:rPr>
              <a:t>Pour chaque nombre, j’entoure le chiffre des centaines en rouge et le nombre de centaines de mille en vert.</a:t>
            </a:r>
            <a:endParaRPr lang="fr-FR" sz="2400" spc="-1" dirty="0"/>
          </a:p>
          <a:p>
            <a:pPr marL="1800">
              <a:lnSpc>
                <a:spcPct val="100000"/>
              </a:lnSpc>
              <a:buClr>
                <a:srgbClr val="00B050"/>
              </a:buClr>
            </a:pPr>
            <a:r>
              <a:rPr lang="fr-FR" sz="2400" spc="-1" dirty="0">
                <a:solidFill>
                  <a:srgbClr val="00B050"/>
                </a:solidFill>
                <a:latin typeface="Calibri"/>
              </a:rPr>
              <a:t>.</a:t>
            </a:r>
            <a:endParaRPr lang="fr-FR" sz="2400" spc="-1" dirty="0"/>
          </a:p>
        </p:txBody>
      </p:sp>
      <p:sp>
        <p:nvSpPr>
          <p:cNvPr id="34" name="ZoneTexte 33">
            <a:extLst>
              <a:ext uri="{FF2B5EF4-FFF2-40B4-BE49-F238E27FC236}">
                <a16:creationId xmlns:a16="http://schemas.microsoft.com/office/drawing/2014/main" id="{B6EDCA6A-8356-46D3-B6C2-6179703AAE5A}"/>
              </a:ext>
            </a:extLst>
          </p:cNvPr>
          <p:cNvSpPr txBox="1"/>
          <p:nvPr/>
        </p:nvSpPr>
        <p:spPr>
          <a:xfrm>
            <a:off x="5575198" y="625071"/>
            <a:ext cx="326179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4800" dirty="0">
                <a:solidFill>
                  <a:schemeClr val="accent6"/>
                </a:solidFill>
              </a:rPr>
              <a:t>9 305 030</a:t>
            </a:r>
          </a:p>
        </p:txBody>
      </p:sp>
      <p:sp>
        <p:nvSpPr>
          <p:cNvPr id="39" name="ZoneTexte 38">
            <a:extLst>
              <a:ext uri="{FF2B5EF4-FFF2-40B4-BE49-F238E27FC236}">
                <a16:creationId xmlns:a16="http://schemas.microsoft.com/office/drawing/2014/main" id="{520E7907-A9F1-4622-8393-BABC2448F3DE}"/>
              </a:ext>
            </a:extLst>
          </p:cNvPr>
          <p:cNvSpPr txBox="1"/>
          <p:nvPr/>
        </p:nvSpPr>
        <p:spPr>
          <a:xfrm>
            <a:off x="6369800" y="1289172"/>
            <a:ext cx="262128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800" dirty="0">
                <a:solidFill>
                  <a:schemeClr val="accent6"/>
                </a:solidFill>
              </a:rPr>
              <a:t>804 182</a:t>
            </a:r>
          </a:p>
        </p:txBody>
      </p:sp>
      <p:sp>
        <p:nvSpPr>
          <p:cNvPr id="42" name="ZoneTexte 41">
            <a:extLst>
              <a:ext uri="{FF2B5EF4-FFF2-40B4-BE49-F238E27FC236}">
                <a16:creationId xmlns:a16="http://schemas.microsoft.com/office/drawing/2014/main" id="{F1D58BC4-FB89-453E-B174-8350A32CEF51}"/>
              </a:ext>
            </a:extLst>
          </p:cNvPr>
          <p:cNvSpPr txBox="1"/>
          <p:nvPr/>
        </p:nvSpPr>
        <p:spPr>
          <a:xfrm>
            <a:off x="5802050" y="1967700"/>
            <a:ext cx="30808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4800" dirty="0">
                <a:solidFill>
                  <a:schemeClr val="accent6"/>
                </a:solidFill>
              </a:rPr>
              <a:t>4 055 207</a:t>
            </a:r>
          </a:p>
        </p:txBody>
      </p:sp>
      <p:sp>
        <p:nvSpPr>
          <p:cNvPr id="44" name="ZoneTexte 43">
            <a:extLst>
              <a:ext uri="{FF2B5EF4-FFF2-40B4-BE49-F238E27FC236}">
                <a16:creationId xmlns:a16="http://schemas.microsoft.com/office/drawing/2014/main" id="{BC25F75D-088C-4978-B77B-75951067A501}"/>
              </a:ext>
            </a:extLst>
          </p:cNvPr>
          <p:cNvSpPr txBox="1"/>
          <p:nvPr/>
        </p:nvSpPr>
        <p:spPr>
          <a:xfrm>
            <a:off x="5790130" y="2654976"/>
            <a:ext cx="304686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4800" dirty="0">
                <a:solidFill>
                  <a:schemeClr val="accent6"/>
                </a:solidFill>
              </a:rPr>
              <a:t>8 495 003</a:t>
            </a:r>
          </a:p>
        </p:txBody>
      </p:sp>
    </p:spTree>
    <p:extLst>
      <p:ext uri="{BB962C8B-B14F-4D97-AF65-F5344CB8AC3E}">
        <p14:creationId xmlns:p14="http://schemas.microsoft.com/office/powerpoint/2010/main" val="4215987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" name="CustomShape 1"/>
          <p:cNvSpPr/>
          <p:nvPr/>
        </p:nvSpPr>
        <p:spPr>
          <a:xfrm>
            <a:off x="457200" y="4465"/>
            <a:ext cx="4038120" cy="514080"/>
          </a:xfrm>
          <a:prstGeom prst="rect">
            <a:avLst/>
          </a:prstGeom>
          <a:gradFill rotWithShape="0">
            <a:gsLst>
              <a:gs pos="0">
                <a:srgbClr val="38B6D7"/>
              </a:gs>
              <a:gs pos="100000">
                <a:srgbClr val="A6E6FF"/>
              </a:gs>
            </a:gsLst>
            <a:lin ang="16200000"/>
          </a:gradFill>
          <a:ln>
            <a:solidFill>
              <a:srgbClr val="46AAC4"/>
            </a:solidFill>
            <a:round/>
          </a:ln>
          <a:effectLst>
            <a:outerShdw blurRad="40000" dist="2304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400" b="1" strike="noStrike" spc="-1">
                <a:solidFill>
                  <a:srgbClr val="FFFFFF"/>
                </a:solidFill>
                <a:latin typeface="Calibri"/>
                <a:ea typeface="DejaVu Sans"/>
              </a:rPr>
              <a:t>CM1</a:t>
            </a:r>
            <a:endParaRPr lang="fr-FR" sz="2400" b="0" strike="noStrike" spc="-1">
              <a:latin typeface="Arial"/>
            </a:endParaRPr>
          </a:p>
        </p:txBody>
      </p:sp>
      <p:sp>
        <p:nvSpPr>
          <p:cNvPr id="339" name="CustomShape 2"/>
          <p:cNvSpPr/>
          <p:nvPr/>
        </p:nvSpPr>
        <p:spPr>
          <a:xfrm>
            <a:off x="4647240" y="0"/>
            <a:ext cx="4039560" cy="514080"/>
          </a:xfrm>
          <a:prstGeom prst="rect">
            <a:avLst/>
          </a:prstGeom>
          <a:gradFill rotWithShape="0">
            <a:gsLst>
              <a:gs pos="0">
                <a:srgbClr val="FF943D"/>
              </a:gs>
              <a:gs pos="100000">
                <a:srgbClr val="FFD2BC"/>
              </a:gs>
            </a:gsLst>
            <a:lin ang="16200000"/>
          </a:gradFill>
          <a:ln>
            <a:solidFill>
              <a:srgbClr val="F59240"/>
            </a:solidFill>
            <a:round/>
          </a:ln>
          <a:effectLst>
            <a:outerShdw blurRad="40000" dist="2304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400" b="1" strike="noStrike" spc="-1" dirty="0">
                <a:solidFill>
                  <a:srgbClr val="FFFFFF"/>
                </a:solidFill>
                <a:latin typeface="Calibri"/>
                <a:ea typeface="DejaVu Sans"/>
              </a:rPr>
              <a:t>CM2</a:t>
            </a:r>
            <a:endParaRPr lang="fr-FR" sz="2400" b="0" strike="noStrike" spc="-1" dirty="0">
              <a:latin typeface="Arial"/>
            </a:endParaRPr>
          </a:p>
        </p:txBody>
      </p:sp>
      <p:pic>
        <p:nvPicPr>
          <p:cNvPr id="343" name="Image 8"/>
          <p:cNvPicPr/>
          <p:nvPr/>
        </p:nvPicPr>
        <p:blipFill>
          <a:blip r:embed="rId3"/>
          <a:stretch/>
        </p:blipFill>
        <p:spPr>
          <a:xfrm>
            <a:off x="40812" y="4316150"/>
            <a:ext cx="8950270" cy="2596020"/>
          </a:xfrm>
          <a:prstGeom prst="rect">
            <a:avLst/>
          </a:prstGeom>
          <a:ln>
            <a:noFill/>
          </a:ln>
        </p:spPr>
      </p:pic>
      <p:grpSp>
        <p:nvGrpSpPr>
          <p:cNvPr id="16" name="Groupe 15">
            <a:extLst>
              <a:ext uri="{FF2B5EF4-FFF2-40B4-BE49-F238E27FC236}">
                <a16:creationId xmlns:a16="http://schemas.microsoft.com/office/drawing/2014/main" id="{58E6C7C9-C8D2-4E93-98DF-CDA7EE125B09}"/>
              </a:ext>
            </a:extLst>
          </p:cNvPr>
          <p:cNvGrpSpPr/>
          <p:nvPr/>
        </p:nvGrpSpPr>
        <p:grpSpPr>
          <a:xfrm>
            <a:off x="4289898" y="-22475"/>
            <a:ext cx="539003" cy="816430"/>
            <a:chOff x="25131" y="1"/>
            <a:chExt cx="539003" cy="816430"/>
          </a:xfrm>
        </p:grpSpPr>
        <p:pic>
          <p:nvPicPr>
            <p:cNvPr id="17" name="Picture 2" descr="Résultat de recherche d'images pour &quot;protège cahier violet&quot;">
              <a:extLst>
                <a:ext uri="{FF2B5EF4-FFF2-40B4-BE49-F238E27FC236}">
                  <a16:creationId xmlns:a16="http://schemas.microsoft.com/office/drawing/2014/main" id="{7A269CC2-1A15-45AE-8D0C-CED1F40A38CF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7647" t="2283" r="17647" b="4598"/>
            <a:stretch/>
          </p:blipFill>
          <p:spPr bwMode="auto">
            <a:xfrm>
              <a:off x="25131" y="1"/>
              <a:ext cx="539003" cy="81643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8" name="ZoneTexte 17">
              <a:extLst>
                <a:ext uri="{FF2B5EF4-FFF2-40B4-BE49-F238E27FC236}">
                  <a16:creationId xmlns:a16="http://schemas.microsoft.com/office/drawing/2014/main" id="{10DA8FC9-B48D-41E1-8707-0336B60200AE}"/>
                </a:ext>
              </a:extLst>
            </p:cNvPr>
            <p:cNvSpPr txBox="1"/>
            <p:nvPr/>
          </p:nvSpPr>
          <p:spPr>
            <a:xfrm>
              <a:off x="25132" y="408216"/>
              <a:ext cx="539002" cy="36933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fr-FR" sz="900" dirty="0"/>
                <a:t>Cahier du jour</a:t>
              </a:r>
            </a:p>
          </p:txBody>
        </p:sp>
      </p:grpSp>
      <p:sp>
        <p:nvSpPr>
          <p:cNvPr id="41" name="Rectangle 40">
            <a:extLst>
              <a:ext uri="{FF2B5EF4-FFF2-40B4-BE49-F238E27FC236}">
                <a16:creationId xmlns:a16="http://schemas.microsoft.com/office/drawing/2014/main" id="{93BC7E62-47DE-4C55-AD66-525F8539BA2C}"/>
              </a:ext>
            </a:extLst>
          </p:cNvPr>
          <p:cNvSpPr/>
          <p:nvPr/>
        </p:nvSpPr>
        <p:spPr>
          <a:xfrm>
            <a:off x="3801979" y="5076591"/>
            <a:ext cx="488482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fr-FR" sz="2800" dirty="0">
                <a:solidFill>
                  <a:schemeClr val="accent6"/>
                </a:solidFill>
              </a:rPr>
              <a:t>9     3     0     5      0     3     0</a:t>
            </a:r>
          </a:p>
          <a:p>
            <a:pPr algn="r"/>
            <a:r>
              <a:rPr lang="fr-FR" sz="2800" dirty="0">
                <a:solidFill>
                  <a:schemeClr val="accent6"/>
                </a:solidFill>
              </a:rPr>
              <a:t>8     0     4      1     8     2</a:t>
            </a:r>
          </a:p>
          <a:p>
            <a:pPr algn="r"/>
            <a:r>
              <a:rPr lang="fr-FR" sz="2800" dirty="0">
                <a:solidFill>
                  <a:schemeClr val="accent6"/>
                </a:solidFill>
              </a:rPr>
              <a:t>4     0     5     5      2     0     7</a:t>
            </a:r>
          </a:p>
          <a:p>
            <a:pPr algn="r"/>
            <a:r>
              <a:rPr lang="fr-FR" sz="2800" dirty="0">
                <a:solidFill>
                  <a:schemeClr val="accent6"/>
                </a:solidFill>
              </a:rPr>
              <a:t>8     4     9     5      0     0     3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6F5F6B01-2103-41D2-B760-C270C5A6E459}"/>
              </a:ext>
            </a:extLst>
          </p:cNvPr>
          <p:cNvSpPr/>
          <p:nvPr/>
        </p:nvSpPr>
        <p:spPr>
          <a:xfrm>
            <a:off x="261085" y="587112"/>
            <a:ext cx="263567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fr-FR" sz="4800" dirty="0">
                <a:solidFill>
                  <a:schemeClr val="accent1"/>
                </a:solidFill>
              </a:rPr>
              <a:t>555 270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DFB53072-9781-4BD3-84A2-0046D9E9FFB5}"/>
              </a:ext>
            </a:extLst>
          </p:cNvPr>
          <p:cNvSpPr/>
          <p:nvPr/>
        </p:nvSpPr>
        <p:spPr>
          <a:xfrm>
            <a:off x="307009" y="1289171"/>
            <a:ext cx="262128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fr-FR" sz="4800" dirty="0">
                <a:solidFill>
                  <a:schemeClr val="accent1"/>
                </a:solidFill>
              </a:rPr>
              <a:t>358 003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EAD1A856-4AA5-47C6-9358-0B46BBEA13FE}"/>
              </a:ext>
            </a:extLst>
          </p:cNvPr>
          <p:cNvSpPr/>
          <p:nvPr/>
        </p:nvSpPr>
        <p:spPr>
          <a:xfrm>
            <a:off x="477924" y="1967700"/>
            <a:ext cx="241883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fr-FR" sz="4800" dirty="0">
                <a:solidFill>
                  <a:schemeClr val="accent1"/>
                </a:solidFill>
              </a:rPr>
              <a:t>804 950</a:t>
            </a:r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B20D23EF-0F1A-4871-9339-8BF9A6BF31C9}"/>
              </a:ext>
            </a:extLst>
          </p:cNvPr>
          <p:cNvSpPr/>
          <p:nvPr/>
        </p:nvSpPr>
        <p:spPr>
          <a:xfrm>
            <a:off x="333135" y="2675840"/>
            <a:ext cx="256902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fr-FR" sz="4800" dirty="0">
                <a:solidFill>
                  <a:schemeClr val="accent1"/>
                </a:solidFill>
              </a:rPr>
              <a:t>192 305</a:t>
            </a:r>
          </a:p>
        </p:txBody>
      </p:sp>
      <p:sp>
        <p:nvSpPr>
          <p:cNvPr id="79" name="CustomShape 3">
            <a:extLst>
              <a:ext uri="{FF2B5EF4-FFF2-40B4-BE49-F238E27FC236}">
                <a16:creationId xmlns:a16="http://schemas.microsoft.com/office/drawing/2014/main" id="{8B05665F-FCDD-4481-9AE7-5537245605A8}"/>
              </a:ext>
            </a:extLst>
          </p:cNvPr>
          <p:cNvSpPr/>
          <p:nvPr/>
        </p:nvSpPr>
        <p:spPr>
          <a:xfrm>
            <a:off x="2476260" y="625071"/>
            <a:ext cx="4038120" cy="46021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 marL="285840" indent="-284040" algn="ctr">
              <a:lnSpc>
                <a:spcPct val="100000"/>
              </a:lnSpc>
              <a:buClr>
                <a:srgbClr val="00B050"/>
              </a:buClr>
              <a:buFont typeface="Arial"/>
              <a:buChar char="•"/>
            </a:pPr>
            <a:r>
              <a:rPr lang="fr-FR" sz="2400" b="0" strike="noStrike" spc="-1">
                <a:solidFill>
                  <a:srgbClr val="00B050"/>
                </a:solidFill>
                <a:latin typeface="Calibri"/>
                <a:ea typeface="DejaVu Sans"/>
              </a:rPr>
              <a:t>Dictée de nombres</a:t>
            </a:r>
            <a:endParaRPr lang="fr-FR" sz="2400" b="0" strike="noStrike" spc="-1">
              <a:latin typeface="Arial"/>
            </a:endParaRPr>
          </a:p>
        </p:txBody>
      </p:sp>
      <p:grpSp>
        <p:nvGrpSpPr>
          <p:cNvPr id="80" name="Groupe 79">
            <a:extLst>
              <a:ext uri="{FF2B5EF4-FFF2-40B4-BE49-F238E27FC236}">
                <a16:creationId xmlns:a16="http://schemas.microsoft.com/office/drawing/2014/main" id="{81CB1721-FD7E-4095-A9A4-3804EA31592D}"/>
              </a:ext>
            </a:extLst>
          </p:cNvPr>
          <p:cNvGrpSpPr/>
          <p:nvPr/>
        </p:nvGrpSpPr>
        <p:grpSpPr>
          <a:xfrm>
            <a:off x="568586" y="679858"/>
            <a:ext cx="1557736" cy="648000"/>
            <a:chOff x="609600" y="679398"/>
            <a:chExt cx="1557736" cy="648000"/>
          </a:xfrm>
        </p:grpSpPr>
        <p:sp>
          <p:nvSpPr>
            <p:cNvPr id="81" name="Ellipse 80">
              <a:extLst>
                <a:ext uri="{FF2B5EF4-FFF2-40B4-BE49-F238E27FC236}">
                  <a16:creationId xmlns:a16="http://schemas.microsoft.com/office/drawing/2014/main" id="{87F5DB15-D8CB-44A5-94E6-238929D73E02}"/>
                </a:ext>
              </a:extLst>
            </p:cNvPr>
            <p:cNvSpPr/>
            <p:nvPr/>
          </p:nvSpPr>
          <p:spPr>
            <a:xfrm>
              <a:off x="1754910" y="716799"/>
              <a:ext cx="412426" cy="566736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2" name="Rectangle : coins arrondis 81">
              <a:extLst>
                <a:ext uri="{FF2B5EF4-FFF2-40B4-BE49-F238E27FC236}">
                  <a16:creationId xmlns:a16="http://schemas.microsoft.com/office/drawing/2014/main" id="{3866F067-0BF9-492A-8D32-9B6EDF22E18F}"/>
                </a:ext>
              </a:extLst>
            </p:cNvPr>
            <p:cNvSpPr/>
            <p:nvPr/>
          </p:nvSpPr>
          <p:spPr>
            <a:xfrm>
              <a:off x="609600" y="679398"/>
              <a:ext cx="374527" cy="648000"/>
            </a:xfrm>
            <a:prstGeom prst="round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83" name="Groupe 82">
            <a:extLst>
              <a:ext uri="{FF2B5EF4-FFF2-40B4-BE49-F238E27FC236}">
                <a16:creationId xmlns:a16="http://schemas.microsoft.com/office/drawing/2014/main" id="{9263D9A9-392B-422F-BAFF-81475882D9AA}"/>
              </a:ext>
            </a:extLst>
          </p:cNvPr>
          <p:cNvGrpSpPr/>
          <p:nvPr/>
        </p:nvGrpSpPr>
        <p:grpSpPr>
          <a:xfrm>
            <a:off x="568586" y="1393505"/>
            <a:ext cx="1560218" cy="648000"/>
            <a:chOff x="609600" y="1393134"/>
            <a:chExt cx="1560218" cy="648000"/>
          </a:xfrm>
        </p:grpSpPr>
        <p:sp>
          <p:nvSpPr>
            <p:cNvPr id="84" name="Ellipse 83">
              <a:extLst>
                <a:ext uri="{FF2B5EF4-FFF2-40B4-BE49-F238E27FC236}">
                  <a16:creationId xmlns:a16="http://schemas.microsoft.com/office/drawing/2014/main" id="{2FE289D4-AA74-4C1F-A68B-071984DA9857}"/>
                </a:ext>
              </a:extLst>
            </p:cNvPr>
            <p:cNvSpPr/>
            <p:nvPr/>
          </p:nvSpPr>
          <p:spPr>
            <a:xfrm>
              <a:off x="1795291" y="1419711"/>
              <a:ext cx="374527" cy="566736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5" name="Rectangle : coins arrondis 84">
              <a:extLst>
                <a:ext uri="{FF2B5EF4-FFF2-40B4-BE49-F238E27FC236}">
                  <a16:creationId xmlns:a16="http://schemas.microsoft.com/office/drawing/2014/main" id="{BCE75123-2D1B-4DEE-B691-95554EDCCFFA}"/>
                </a:ext>
              </a:extLst>
            </p:cNvPr>
            <p:cNvSpPr/>
            <p:nvPr/>
          </p:nvSpPr>
          <p:spPr>
            <a:xfrm>
              <a:off x="609600" y="1393134"/>
              <a:ext cx="374527" cy="648000"/>
            </a:xfrm>
            <a:prstGeom prst="round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86" name="Groupe 85">
            <a:extLst>
              <a:ext uri="{FF2B5EF4-FFF2-40B4-BE49-F238E27FC236}">
                <a16:creationId xmlns:a16="http://schemas.microsoft.com/office/drawing/2014/main" id="{EFB0069C-348F-4F1B-A2A3-8F5382334574}"/>
              </a:ext>
            </a:extLst>
          </p:cNvPr>
          <p:cNvGrpSpPr/>
          <p:nvPr/>
        </p:nvGrpSpPr>
        <p:grpSpPr>
          <a:xfrm>
            <a:off x="568586" y="2103134"/>
            <a:ext cx="1545174" cy="648000"/>
            <a:chOff x="609601" y="2102392"/>
            <a:chExt cx="1545174" cy="648000"/>
          </a:xfrm>
        </p:grpSpPr>
        <p:sp>
          <p:nvSpPr>
            <p:cNvPr id="87" name="Ellipse 86">
              <a:extLst>
                <a:ext uri="{FF2B5EF4-FFF2-40B4-BE49-F238E27FC236}">
                  <a16:creationId xmlns:a16="http://schemas.microsoft.com/office/drawing/2014/main" id="{8F57129B-CDEF-4934-8620-7D246CB66749}"/>
                </a:ext>
              </a:extLst>
            </p:cNvPr>
            <p:cNvSpPr/>
            <p:nvPr/>
          </p:nvSpPr>
          <p:spPr>
            <a:xfrm>
              <a:off x="1767470" y="2108428"/>
              <a:ext cx="387305" cy="566736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8" name="Rectangle : coins arrondis 87">
              <a:extLst>
                <a:ext uri="{FF2B5EF4-FFF2-40B4-BE49-F238E27FC236}">
                  <a16:creationId xmlns:a16="http://schemas.microsoft.com/office/drawing/2014/main" id="{20F82420-4A80-4EAC-9186-6F399610E8FB}"/>
                </a:ext>
              </a:extLst>
            </p:cNvPr>
            <p:cNvSpPr/>
            <p:nvPr/>
          </p:nvSpPr>
          <p:spPr>
            <a:xfrm>
              <a:off x="609601" y="2102392"/>
              <a:ext cx="387305" cy="648000"/>
            </a:xfrm>
            <a:prstGeom prst="round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89" name="Groupe 88">
            <a:extLst>
              <a:ext uri="{FF2B5EF4-FFF2-40B4-BE49-F238E27FC236}">
                <a16:creationId xmlns:a16="http://schemas.microsoft.com/office/drawing/2014/main" id="{A3A5AC39-2DFE-4FFF-B58E-2387C73DFBAC}"/>
              </a:ext>
            </a:extLst>
          </p:cNvPr>
          <p:cNvGrpSpPr/>
          <p:nvPr/>
        </p:nvGrpSpPr>
        <p:grpSpPr>
          <a:xfrm>
            <a:off x="568586" y="2800834"/>
            <a:ext cx="1545175" cy="648000"/>
            <a:chOff x="609600" y="2800049"/>
            <a:chExt cx="1545175" cy="648000"/>
          </a:xfrm>
        </p:grpSpPr>
        <p:sp>
          <p:nvSpPr>
            <p:cNvPr id="90" name="Ellipse 89">
              <a:extLst>
                <a:ext uri="{FF2B5EF4-FFF2-40B4-BE49-F238E27FC236}">
                  <a16:creationId xmlns:a16="http://schemas.microsoft.com/office/drawing/2014/main" id="{CC612F1A-1C85-4C03-8B32-2DF520BD13C3}"/>
                </a:ext>
              </a:extLst>
            </p:cNvPr>
            <p:cNvSpPr/>
            <p:nvPr/>
          </p:nvSpPr>
          <p:spPr>
            <a:xfrm>
              <a:off x="1767470" y="2822227"/>
              <a:ext cx="387305" cy="566736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1" name="Rectangle : coins arrondis 90">
              <a:extLst>
                <a:ext uri="{FF2B5EF4-FFF2-40B4-BE49-F238E27FC236}">
                  <a16:creationId xmlns:a16="http://schemas.microsoft.com/office/drawing/2014/main" id="{41208CDE-C575-4C53-8D9F-470050CA7185}"/>
                </a:ext>
              </a:extLst>
            </p:cNvPr>
            <p:cNvSpPr/>
            <p:nvPr/>
          </p:nvSpPr>
          <p:spPr>
            <a:xfrm>
              <a:off x="609600" y="2800049"/>
              <a:ext cx="387305" cy="648000"/>
            </a:xfrm>
            <a:prstGeom prst="round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92" name="CustomShape 4">
            <a:extLst>
              <a:ext uri="{FF2B5EF4-FFF2-40B4-BE49-F238E27FC236}">
                <a16:creationId xmlns:a16="http://schemas.microsoft.com/office/drawing/2014/main" id="{45591306-5FED-4F25-BAED-C53715E5084E}"/>
              </a:ext>
            </a:extLst>
          </p:cNvPr>
          <p:cNvSpPr/>
          <p:nvPr/>
        </p:nvSpPr>
        <p:spPr>
          <a:xfrm>
            <a:off x="40812" y="3486793"/>
            <a:ext cx="9071138" cy="82954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 marL="1800">
              <a:buClr>
                <a:srgbClr val="00B050"/>
              </a:buClr>
            </a:pPr>
            <a:r>
              <a:rPr lang="fr-FR" sz="2400" spc="-1" dirty="0">
                <a:solidFill>
                  <a:srgbClr val="00B050"/>
                </a:solidFill>
                <a:latin typeface="Calibri"/>
              </a:rPr>
              <a:t>Pour chaque nombre, j’entoure le chiffre des centaines en rouge et le nombre de centaines de mille en vert.</a:t>
            </a:r>
            <a:endParaRPr lang="fr-FR" sz="2400" spc="-1" dirty="0"/>
          </a:p>
        </p:txBody>
      </p:sp>
      <p:sp>
        <p:nvSpPr>
          <p:cNvPr id="93" name="ZoneTexte 92">
            <a:extLst>
              <a:ext uri="{FF2B5EF4-FFF2-40B4-BE49-F238E27FC236}">
                <a16:creationId xmlns:a16="http://schemas.microsoft.com/office/drawing/2014/main" id="{99455F80-C772-47FC-A767-69CE11ED58DE}"/>
              </a:ext>
            </a:extLst>
          </p:cNvPr>
          <p:cNvSpPr txBox="1"/>
          <p:nvPr/>
        </p:nvSpPr>
        <p:spPr>
          <a:xfrm>
            <a:off x="5575198" y="625071"/>
            <a:ext cx="326179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4800" dirty="0">
                <a:solidFill>
                  <a:schemeClr val="accent6"/>
                </a:solidFill>
              </a:rPr>
              <a:t>9 305 030</a:t>
            </a:r>
          </a:p>
        </p:txBody>
      </p:sp>
      <p:sp>
        <p:nvSpPr>
          <p:cNvPr id="94" name="ZoneTexte 93">
            <a:extLst>
              <a:ext uri="{FF2B5EF4-FFF2-40B4-BE49-F238E27FC236}">
                <a16:creationId xmlns:a16="http://schemas.microsoft.com/office/drawing/2014/main" id="{CE7A4679-63AF-4730-B989-1FF9DBC9666C}"/>
              </a:ext>
            </a:extLst>
          </p:cNvPr>
          <p:cNvSpPr txBox="1"/>
          <p:nvPr/>
        </p:nvSpPr>
        <p:spPr>
          <a:xfrm>
            <a:off x="6369800" y="1289172"/>
            <a:ext cx="262128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800" dirty="0">
                <a:solidFill>
                  <a:schemeClr val="accent6"/>
                </a:solidFill>
              </a:rPr>
              <a:t>804 182</a:t>
            </a:r>
          </a:p>
        </p:txBody>
      </p:sp>
      <p:sp>
        <p:nvSpPr>
          <p:cNvPr id="95" name="ZoneTexte 94">
            <a:extLst>
              <a:ext uri="{FF2B5EF4-FFF2-40B4-BE49-F238E27FC236}">
                <a16:creationId xmlns:a16="http://schemas.microsoft.com/office/drawing/2014/main" id="{85F92458-B6EB-4C07-A137-E722DE1D0252}"/>
              </a:ext>
            </a:extLst>
          </p:cNvPr>
          <p:cNvSpPr txBox="1"/>
          <p:nvPr/>
        </p:nvSpPr>
        <p:spPr>
          <a:xfrm>
            <a:off x="5802050" y="1967700"/>
            <a:ext cx="30808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4800" dirty="0">
                <a:solidFill>
                  <a:schemeClr val="accent6"/>
                </a:solidFill>
              </a:rPr>
              <a:t>4 055 207</a:t>
            </a:r>
          </a:p>
        </p:txBody>
      </p:sp>
      <p:sp>
        <p:nvSpPr>
          <p:cNvPr id="96" name="ZoneTexte 95">
            <a:extLst>
              <a:ext uri="{FF2B5EF4-FFF2-40B4-BE49-F238E27FC236}">
                <a16:creationId xmlns:a16="http://schemas.microsoft.com/office/drawing/2014/main" id="{83F40560-C6C3-430E-BB89-DA9CEF4416D2}"/>
              </a:ext>
            </a:extLst>
          </p:cNvPr>
          <p:cNvSpPr txBox="1"/>
          <p:nvPr/>
        </p:nvSpPr>
        <p:spPr>
          <a:xfrm>
            <a:off x="5790130" y="2654976"/>
            <a:ext cx="304686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4800" dirty="0">
                <a:solidFill>
                  <a:schemeClr val="accent6"/>
                </a:solidFill>
              </a:rPr>
              <a:t>8 495 003</a:t>
            </a:r>
          </a:p>
        </p:txBody>
      </p:sp>
      <p:grpSp>
        <p:nvGrpSpPr>
          <p:cNvPr id="97" name="Groupe 96">
            <a:extLst>
              <a:ext uri="{FF2B5EF4-FFF2-40B4-BE49-F238E27FC236}">
                <a16:creationId xmlns:a16="http://schemas.microsoft.com/office/drawing/2014/main" id="{A0F3AF72-3ED8-4596-BA60-2DD52CB15455}"/>
              </a:ext>
            </a:extLst>
          </p:cNvPr>
          <p:cNvGrpSpPr/>
          <p:nvPr/>
        </p:nvGrpSpPr>
        <p:grpSpPr>
          <a:xfrm>
            <a:off x="6019800" y="700489"/>
            <a:ext cx="2052316" cy="648000"/>
            <a:chOff x="115020" y="679398"/>
            <a:chExt cx="2052316" cy="648000"/>
          </a:xfrm>
        </p:grpSpPr>
        <p:sp>
          <p:nvSpPr>
            <p:cNvPr id="98" name="Ellipse 97">
              <a:extLst>
                <a:ext uri="{FF2B5EF4-FFF2-40B4-BE49-F238E27FC236}">
                  <a16:creationId xmlns:a16="http://schemas.microsoft.com/office/drawing/2014/main" id="{FB7AD8C8-E7A3-4DAD-8AA4-4FF7C2264E37}"/>
                </a:ext>
              </a:extLst>
            </p:cNvPr>
            <p:cNvSpPr/>
            <p:nvPr/>
          </p:nvSpPr>
          <p:spPr>
            <a:xfrm>
              <a:off x="1754910" y="716799"/>
              <a:ext cx="412426" cy="566736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9" name="Rectangle : coins arrondis 98">
              <a:extLst>
                <a:ext uri="{FF2B5EF4-FFF2-40B4-BE49-F238E27FC236}">
                  <a16:creationId xmlns:a16="http://schemas.microsoft.com/office/drawing/2014/main" id="{2426E5BD-FB2E-4582-A12F-B75D803592E0}"/>
                </a:ext>
              </a:extLst>
            </p:cNvPr>
            <p:cNvSpPr/>
            <p:nvPr/>
          </p:nvSpPr>
          <p:spPr>
            <a:xfrm>
              <a:off x="115020" y="679398"/>
              <a:ext cx="869107" cy="648000"/>
            </a:xfrm>
            <a:prstGeom prst="round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100" name="Groupe 99">
            <a:extLst>
              <a:ext uri="{FF2B5EF4-FFF2-40B4-BE49-F238E27FC236}">
                <a16:creationId xmlns:a16="http://schemas.microsoft.com/office/drawing/2014/main" id="{50F38BB4-3370-4C79-AA6C-FC35343E5550}"/>
              </a:ext>
            </a:extLst>
          </p:cNvPr>
          <p:cNvGrpSpPr/>
          <p:nvPr/>
        </p:nvGrpSpPr>
        <p:grpSpPr>
          <a:xfrm>
            <a:off x="6511898" y="1412313"/>
            <a:ext cx="1560218" cy="648000"/>
            <a:chOff x="609600" y="1393134"/>
            <a:chExt cx="1560218" cy="648000"/>
          </a:xfrm>
        </p:grpSpPr>
        <p:sp>
          <p:nvSpPr>
            <p:cNvPr id="101" name="Ellipse 100">
              <a:extLst>
                <a:ext uri="{FF2B5EF4-FFF2-40B4-BE49-F238E27FC236}">
                  <a16:creationId xmlns:a16="http://schemas.microsoft.com/office/drawing/2014/main" id="{617420C5-4758-4999-99BC-E001D589EA30}"/>
                </a:ext>
              </a:extLst>
            </p:cNvPr>
            <p:cNvSpPr/>
            <p:nvPr/>
          </p:nvSpPr>
          <p:spPr>
            <a:xfrm>
              <a:off x="1795291" y="1419711"/>
              <a:ext cx="374527" cy="566736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2" name="Rectangle : coins arrondis 101">
              <a:extLst>
                <a:ext uri="{FF2B5EF4-FFF2-40B4-BE49-F238E27FC236}">
                  <a16:creationId xmlns:a16="http://schemas.microsoft.com/office/drawing/2014/main" id="{993DFC8B-69BC-46BC-89DB-DDCBF90CC843}"/>
                </a:ext>
              </a:extLst>
            </p:cNvPr>
            <p:cNvSpPr/>
            <p:nvPr/>
          </p:nvSpPr>
          <p:spPr>
            <a:xfrm>
              <a:off x="609600" y="1393134"/>
              <a:ext cx="374527" cy="648000"/>
            </a:xfrm>
            <a:prstGeom prst="round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103" name="Groupe 102">
            <a:extLst>
              <a:ext uri="{FF2B5EF4-FFF2-40B4-BE49-F238E27FC236}">
                <a16:creationId xmlns:a16="http://schemas.microsoft.com/office/drawing/2014/main" id="{EEE98A9A-FAC4-4556-A009-2A23911A7FA2}"/>
              </a:ext>
            </a:extLst>
          </p:cNvPr>
          <p:cNvGrpSpPr/>
          <p:nvPr/>
        </p:nvGrpSpPr>
        <p:grpSpPr>
          <a:xfrm>
            <a:off x="6019801" y="2102671"/>
            <a:ext cx="2080164" cy="648000"/>
            <a:chOff x="74611" y="2102392"/>
            <a:chExt cx="2080164" cy="648000"/>
          </a:xfrm>
        </p:grpSpPr>
        <p:sp>
          <p:nvSpPr>
            <p:cNvPr id="104" name="Ellipse 103">
              <a:extLst>
                <a:ext uri="{FF2B5EF4-FFF2-40B4-BE49-F238E27FC236}">
                  <a16:creationId xmlns:a16="http://schemas.microsoft.com/office/drawing/2014/main" id="{44B864A5-B406-4754-A537-9F9DC46A2D48}"/>
                </a:ext>
              </a:extLst>
            </p:cNvPr>
            <p:cNvSpPr/>
            <p:nvPr/>
          </p:nvSpPr>
          <p:spPr>
            <a:xfrm>
              <a:off x="1767470" y="2108428"/>
              <a:ext cx="387305" cy="566736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5" name="Rectangle : coins arrondis 104">
              <a:extLst>
                <a:ext uri="{FF2B5EF4-FFF2-40B4-BE49-F238E27FC236}">
                  <a16:creationId xmlns:a16="http://schemas.microsoft.com/office/drawing/2014/main" id="{DC4129B1-05DB-4412-8C2F-20EC5B743F7E}"/>
                </a:ext>
              </a:extLst>
            </p:cNvPr>
            <p:cNvSpPr/>
            <p:nvPr/>
          </p:nvSpPr>
          <p:spPr>
            <a:xfrm>
              <a:off x="74611" y="2102392"/>
              <a:ext cx="866624" cy="648000"/>
            </a:xfrm>
            <a:prstGeom prst="round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106" name="Groupe 105">
            <a:extLst>
              <a:ext uri="{FF2B5EF4-FFF2-40B4-BE49-F238E27FC236}">
                <a16:creationId xmlns:a16="http://schemas.microsoft.com/office/drawing/2014/main" id="{DD5867C5-62CE-4A20-8F74-EAF17788887C}"/>
              </a:ext>
            </a:extLst>
          </p:cNvPr>
          <p:cNvGrpSpPr/>
          <p:nvPr/>
        </p:nvGrpSpPr>
        <p:grpSpPr>
          <a:xfrm>
            <a:off x="6019800" y="2782380"/>
            <a:ext cx="2080165" cy="648000"/>
            <a:chOff x="74610" y="2800049"/>
            <a:chExt cx="2080165" cy="648000"/>
          </a:xfrm>
        </p:grpSpPr>
        <p:sp>
          <p:nvSpPr>
            <p:cNvPr id="107" name="Ellipse 106">
              <a:extLst>
                <a:ext uri="{FF2B5EF4-FFF2-40B4-BE49-F238E27FC236}">
                  <a16:creationId xmlns:a16="http://schemas.microsoft.com/office/drawing/2014/main" id="{5ACA1C8F-5F7B-4CFA-B015-15B68057A2F8}"/>
                </a:ext>
              </a:extLst>
            </p:cNvPr>
            <p:cNvSpPr/>
            <p:nvPr/>
          </p:nvSpPr>
          <p:spPr>
            <a:xfrm>
              <a:off x="1767470" y="2822227"/>
              <a:ext cx="387305" cy="566736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8" name="Rectangle : coins arrondis 107">
              <a:extLst>
                <a:ext uri="{FF2B5EF4-FFF2-40B4-BE49-F238E27FC236}">
                  <a16:creationId xmlns:a16="http://schemas.microsoft.com/office/drawing/2014/main" id="{5EE36622-B5C4-47A7-A81F-13BAC603BB02}"/>
                </a:ext>
              </a:extLst>
            </p:cNvPr>
            <p:cNvSpPr/>
            <p:nvPr/>
          </p:nvSpPr>
          <p:spPr>
            <a:xfrm>
              <a:off x="74610" y="2800049"/>
              <a:ext cx="866625" cy="648000"/>
            </a:xfrm>
            <a:prstGeom prst="round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41415749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4598</TotalTime>
  <Words>3117</Words>
  <Application>Microsoft Office PowerPoint</Application>
  <PresentationFormat>Affichage à l'écran (4:3)</PresentationFormat>
  <Paragraphs>372</Paragraphs>
  <Slides>12</Slides>
  <Notes>12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9" baseType="lpstr">
      <vt:lpstr>Arial</vt:lpstr>
      <vt:lpstr>Calibri</vt:lpstr>
      <vt:lpstr>Liberation Serif</vt:lpstr>
      <vt:lpstr>Symbol</vt:lpstr>
      <vt:lpstr>Times New Roman</vt:lpstr>
      <vt:lpstr>Wingdings</vt:lpstr>
      <vt:lpstr>Office Theme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subject/>
  <dc:creator>ALIASLILI</dc:creator>
  <dc:description/>
  <cp:lastModifiedBy>Ecole</cp:lastModifiedBy>
  <cp:revision>247</cp:revision>
  <dcterms:created xsi:type="dcterms:W3CDTF">2019-07-18T22:01:09Z</dcterms:created>
  <dcterms:modified xsi:type="dcterms:W3CDTF">2020-10-05T11:31:54Z</dcterms:modified>
  <dc:language>fr-FR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3</vt:i4>
  </property>
  <property fmtid="{D5CDD505-2E9C-101B-9397-08002B2CF9AE}" pid="8" name="PresentationFormat">
    <vt:lpwstr>Affichage à l'écran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62</vt:i4>
  </property>
</Properties>
</file>