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15"/>
  </p:notesMasterIdLst>
  <p:sldIdLst>
    <p:sldId id="372" r:id="rId3"/>
    <p:sldId id="373" r:id="rId4"/>
    <p:sldId id="379" r:id="rId5"/>
    <p:sldId id="384" r:id="rId6"/>
    <p:sldId id="385" r:id="rId7"/>
    <p:sldId id="387" r:id="rId8"/>
    <p:sldId id="394" r:id="rId9"/>
    <p:sldId id="395" r:id="rId10"/>
    <p:sldId id="396" r:id="rId11"/>
    <p:sldId id="403" r:id="rId12"/>
    <p:sldId id="404" r:id="rId13"/>
    <p:sldId id="405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42357" autoAdjust="0"/>
  </p:normalViewPr>
  <p:slideViewPr>
    <p:cSldViewPr snapToGrid="0">
      <p:cViewPr varScale="1">
        <p:scale>
          <a:sx n="36" d="100"/>
          <a:sy n="36" d="100"/>
        </p:scale>
        <p:origin x="1686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85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M ferry Stlo" userId="bfee7af4681909ec" providerId="LiveId" clId="{86B96688-BC86-45CB-A01F-315C51FAFDE7}"/>
    <pc:docChg chg="custSel modSld">
      <pc:chgData name="CM ferry Stlo" userId="bfee7af4681909ec" providerId="LiveId" clId="{86B96688-BC86-45CB-A01F-315C51FAFDE7}" dt="2021-10-13T10:47:54.394" v="2"/>
      <pc:docMkLst>
        <pc:docMk/>
      </pc:docMkLst>
      <pc:sldChg chg="addSp delSp">
        <pc:chgData name="CM ferry Stlo" userId="bfee7af4681909ec" providerId="LiveId" clId="{86B96688-BC86-45CB-A01F-315C51FAFDE7}" dt="2021-10-13T10:47:54.394" v="2"/>
        <pc:sldMkLst>
          <pc:docMk/>
          <pc:sldMk cId="3502008121" sldId="387"/>
        </pc:sldMkLst>
        <pc:spChg chg="del">
          <ac:chgData name="CM ferry Stlo" userId="bfee7af4681909ec" providerId="LiveId" clId="{86B96688-BC86-45CB-A01F-315C51FAFDE7}" dt="2021-10-13T10:47:53.335" v="1" actId="478"/>
          <ac:spMkLst>
            <pc:docMk/>
            <pc:sldMk cId="3502008121" sldId="387"/>
            <ac:spMk id="32" creationId="{EE3EFD5A-56E4-455B-BF56-6BBAAF0A5A3C}"/>
          </ac:spMkLst>
        </pc:spChg>
        <pc:spChg chg="add">
          <ac:chgData name="CM ferry Stlo" userId="bfee7af4681909ec" providerId="LiveId" clId="{86B96688-BC86-45CB-A01F-315C51FAFDE7}" dt="2021-10-13T10:47:54.394" v="2"/>
          <ac:spMkLst>
            <pc:docMk/>
            <pc:sldMk cId="3502008121" sldId="387"/>
            <ac:spMk id="42" creationId="{6E45C021-E6EE-4B78-A259-5A60A290DC5C}"/>
          </ac:spMkLst>
        </pc:spChg>
        <pc:spChg chg="del">
          <ac:chgData name="CM ferry Stlo" userId="bfee7af4681909ec" providerId="LiveId" clId="{86B96688-BC86-45CB-A01F-315C51FAFDE7}" dt="2021-10-13T10:47:16.802" v="0" actId="478"/>
          <ac:spMkLst>
            <pc:docMk/>
            <pc:sldMk cId="3502008121" sldId="387"/>
            <ac:spMk id="71" creationId="{66556F17-C4DB-4F6C-9E7F-4D5E221CAC4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fr-FR" sz="4400" b="0" strike="noStrike" spc="-1">
                <a:latin typeface="Arial"/>
              </a:rPr>
              <a:t>Cliquez pour déplacer la diapo</a:t>
            </a: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fr-FR" sz="2000" b="0" strike="noStrike" spc="-1">
                <a:latin typeface="Arial"/>
              </a:rPr>
              <a:t>Cliquez pour modifier le format des notes</a:t>
            </a:r>
          </a:p>
        </p:txBody>
      </p:sp>
      <p:sp>
        <p:nvSpPr>
          <p:cNvPr id="78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fr-FR" sz="1400" b="0" strike="noStrike" spc="-1">
                <a:latin typeface="Times New Roman"/>
              </a:rPr>
              <a:t>&lt;en-tête&gt;</a:t>
            </a:r>
          </a:p>
        </p:txBody>
      </p:sp>
      <p:sp>
        <p:nvSpPr>
          <p:cNvPr id="79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fr-FR" sz="1400" b="0" strike="noStrike" spc="-1">
                <a:latin typeface="Times New Roman"/>
              </a:rPr>
              <a:t>&lt;date/heure&gt;</a:t>
            </a:r>
          </a:p>
        </p:txBody>
      </p:sp>
      <p:sp>
        <p:nvSpPr>
          <p:cNvPr id="80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fr-FR" sz="1400" b="0" strike="noStrike" spc="-1">
                <a:latin typeface="Times New Roman"/>
              </a:rPr>
              <a:t>&lt;pied de page&gt;</a:t>
            </a:r>
          </a:p>
        </p:txBody>
      </p:sp>
      <p:sp>
        <p:nvSpPr>
          <p:cNvPr id="81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783772E1-E8D7-42B9-8773-C2A135271C34}" type="slidenum">
              <a:rPr lang="fr-FR" sz="1400" b="0" strike="noStrike" spc="-1">
                <a:latin typeface="Times New Roman"/>
              </a:rPr>
              <a:t>‹N°›</a:t>
            </a:fld>
            <a:endParaRPr lang="fr-FR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08075" y="812800"/>
            <a:ext cx="5343525" cy="4008438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CM1                                                                        Fiche 2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nombres de 1 000 à 99 999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Je m'entraîne à lire rapidement les nombres avec un adulte.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Pour chaque nombre des listes a et b, je dis le nombre précédent et le nombre suivant.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 Pour chaque nombre des listes c et d, je dis le chiffre des dizaines et le nombre de milliers.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a)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56 742 – 4 605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20 703 –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66 500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31 274 –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13 548</a:t>
            </a: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</a:t>
            </a: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CM2                                                                        Fiche 2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nombres de 100 000 à 9 999 999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Je m'entraîne à lire rapidement les nombres avec un adulte.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Pour chaque nombre des listes a et b, je dis le nombre précédent et le nombre suivant.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 Pour chaque nombre des listes c et d, je dis le chiffre des centaines et le nombre de milliers.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a) 546 875 – 784 023 –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32 789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160 506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656 931 –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273 156 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1D0DCB-53C1-4A2F-81CE-DB3D6756AA75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09174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08075" y="812800"/>
            <a:ext cx="5343525" cy="4008438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CM1                                                                        Fiche 2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nombres de 1 000 à 99 999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Je m'entraîne à lire rapidement les nombres avec un adulte.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Pour chaque nombre des listes a et b, je dis le nombre précédent et le nombre suivant.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 Pour chaque nombre des listes c et d, je dis le chiffre des dizaines et le nombre de milliers.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d) 10 274 – 30 002 – 29 999  – 87 201 – 52 468  – 1 446  </a:t>
            </a: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CM2                                                                        Fiche 2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nombres de 10 000 à 999 999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Je m'entraîne à lire rapidement les nombres avec un adulte.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Pour chaque nombre des listes a et b, je dis le nombre précédent et le nombre suivant.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 Pour chaque nombre des listes c et d, je dis le chiffre des centaines et le nombre de milliers.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d) 145 734  – 14 070 – 209 999 – 87 201 – 638 325  – 781 406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1D0DCB-53C1-4A2F-81CE-DB3D6756AA75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04219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08075" y="812800"/>
            <a:ext cx="5343525" cy="4008438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CM1                                                                        Fiche 2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nombres de 1 000 à 99 999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Je m'entraîne à lire rapidement les nombres avec un adulte.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Pour chaque nombre des listes a et b, je dis le nombre précédent et le nombre suivant.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 Pour chaque nombre des listes c et d, je dis le chiffre des dizaines et le nombre de milliers.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d) 10 274 – 30 002 – 29 999  – 587 201 – 52 468  – 1 446  </a:t>
            </a: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CM2                                                                        Fiche 2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nombres de 100 000 à 9 999 999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Je m'entraîne à lire rapidement les nombres avec un adulte.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Pour chaque nombre des listes a et b, je dis le nombre précédent et le nombre suivant.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 Pour chaque nombre des listes c et d, je dis le chiffre des centaines et le nombre de milliers.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d) 145 734  – 14 070 – 209 999 – 87 201 – 638 325  –</a:t>
            </a: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781 406</a:t>
            </a:r>
            <a:endParaRPr lang="fr-FR" dirty="0"/>
          </a:p>
          <a:p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1D0DCB-53C1-4A2F-81CE-DB3D6756AA75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76440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08075" y="812800"/>
            <a:ext cx="5343525" cy="4008438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CM1                                                                        Fiche 2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nombres de 1 000 à 99 999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Je m'entraîne à lire rapidement les nombres avec un adulte.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Pour chaque nombre des listes a et b, je dis le nombre précédent et le nombre suivant.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 Pour chaque nombre des listes c et d, je dis le chiffre des dizaines et le nombre de milliers.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</a:t>
            </a: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d) 10 274 – 30 002 – 29 999  – 587 201 – 52 468  – 1 446  </a:t>
            </a: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CM2                                                                        Fiche 2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nombres de 100 000 à 9 999 999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Je m'entraîne à lire rapidement les nombres avec un adulte.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Pour chaque nombre des listes a et b, je dis le nombre précédent et le nombre suivant.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 Pour chaque nombre des listes c et d, je dis le chiffre des centaines et le nombre de milliers.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d) 145 734  – 14 070 – 209 999 – 87 201 – 638 325  –</a:t>
            </a: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781 406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1D0DCB-53C1-4A2F-81CE-DB3D6756AA75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61949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08075" y="812800"/>
            <a:ext cx="5343525" cy="4008438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CM1                                                                        Fiche 2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nombres de 1 000 à 99 999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Je m'entraîne à lire rapidement les nombres avec un adulte.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Pour chaque nombre des listes a et b, je dis le nombre précédent et le nombre suivant.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 Pour chaque nombre des listes c et d, je dis le chiffre des dizaines et le nombre de milliers.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a)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56 742 – 4 605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20 703 –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66 500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31 274 –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13 548</a:t>
            </a: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</a:t>
            </a: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CM2                                                                        Fiche 2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nombres de 100 000 à 9 999 999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Je m'entraîne à lire rapidement les nombres avec un adulte.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Pour chaque nombre des listes a et b, je dis le nombre précédent et le nombre suivant.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 Pour chaque nombre des listes c et d, je dis le chiffre des centaines et le nombre de milliers.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</a:t>
            </a: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a) 546 875 – 784 023 –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32 789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160 506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656 931 –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273 156 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1D0DCB-53C1-4A2F-81CE-DB3D6756AA75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10212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08075" y="812800"/>
            <a:ext cx="5343525" cy="4008438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CM1                                                                        Fiche 2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nombres de 1 000 à 99 999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Je m'entraîne à lire rapidement les nombres avec un adulte.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Pour chaque nombre des listes a et b, je dis le nombre précédent et le nombre suivant.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 Pour chaque nombre des listes c et d, je dis le chiffre des dizaines et le nombre de milliers.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a)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56 742 – 4 605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20 703 –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66 500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31 274 –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13 548</a:t>
            </a: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</a:t>
            </a: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CM2                                                                        Fiche 2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nombres de 100 000 à 9 999 999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Je m'entraîne à lire rapidement les nombres avec un adulte.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Pour chaque nombre des listes a et b, je dis le nombre précédent et le nombre suivant.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 Pour chaque nombre des listes c et d, je dis le chiffre des centaines et le nombre de milliers.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rtl="0" eaLnBrk="1" latinLnBrk="0" hangingPunct="1"/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a) 546 875 – 784 023 –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32 789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160 506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656 931 –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273 156 </a:t>
            </a:r>
            <a:endParaRPr lang="fr-FR" dirty="0">
              <a:effectLst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1D0DCB-53C1-4A2F-81CE-DB3D6756AA75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63279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08075" y="812800"/>
            <a:ext cx="5343525" cy="4008438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CM1                                                                        Fiche 2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nombres de 1 000 à 99 999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Je m'entraîne à lire rapidement les nombres avec un adulte.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Pour chaque nombre des listes a et b, je dis le nombre précédent et le nombre suivant.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 Pour chaque nombre des listes c et d, je dis le chiffre des dizaines et le nombre de milliers.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b) 83 038 –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50 160 – 6 014 – 72 056 – 11 845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30 009</a:t>
            </a: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</a:t>
            </a: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CM2                                                                        Fiche 2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nombres de 10 000 à 999 999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Je m'entraîne à lire rapidement les nombres avec un adulte.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Pour chaque nombre des listes a et b, je dis le nombre précédent et le nombre suivant.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 Pour chaque nombre des listes c et d, je dis le chiffre des centaines et le nombre de milliers.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b)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33 038 – 507 167 – 276 914 – 820 756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191 458 – 40 359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1D0DCB-53C1-4A2F-81CE-DB3D6756AA75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76766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08075" y="812800"/>
            <a:ext cx="5343525" cy="4008438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CM1                                                                        Fiche 2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nombres de 1 000 à 99 999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Je m'entraîne à lire rapidement les nombres avec un adulte.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Pour chaque nombre des listes a et b, je dis le nombre précédent et le nombre suivant.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 Pour chaque nombre des listes c et d, je dis le chiffre des dizaines et le nombre de milliers.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b) 83 038 –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50 160 – 6 014 – 72 056 – 11 845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30 009</a:t>
            </a: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</a:t>
            </a: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CM2                                                                        Fiche 2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nombres de 10 000 à 999 999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Je m'entraîne à lire rapidement les nombres avec un adulte.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Pour chaque nombre des listes a et b, je dis le nombre précédent et le nombre suivant.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 Pour chaque nombre des listes c et d, je dis le chiffre des centaines et le nombre de milliers.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b)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33 038 – 507 167 – 276 914 – 820 756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191 458 – 40 359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1D0DCB-53C1-4A2F-81CE-DB3D6756AA75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27791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08075" y="812800"/>
            <a:ext cx="5343525" cy="4008438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CM1                                                                        Fiche 2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nombres de 1 000 à 99 999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Je m'entraîne à lire rapidement les nombres avec un adulte.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Pour chaque nombre des listes a et b, je dis le nombre précédent et le nombre suivant.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 Pour chaque nombre des listes c et d, je dis le chiffre des dizaines et le nombre de milliers.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b) 83 038 –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50 160 – 6 014 – 72 056 – 11 845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30 009</a:t>
            </a: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</a:t>
            </a: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CM2                                                                        Fiche 2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nombres de 10 000 à  999 999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Je m'entraîne à lire rapidement les nombres avec un adulte.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Pour chaque nombre des listes a et b, je dis le nombre précédent et le nombre suivant.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 Pour chaque nombre des listes c et d, je dis le chiffre des centaines et le nombre de milliers.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b)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33 038 – 507 167 – 276 914 – 820 756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191 458 – 40 359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1D0DCB-53C1-4A2F-81CE-DB3D6756AA75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51593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08075" y="812800"/>
            <a:ext cx="5343525" cy="4008438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CM1                                                                        Fiche 2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nombres de 1 000 à 99 999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Je m'entraîne à lire rapidement les nombres avec un adulte.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Pour chaque nombre des listes a et b, je dis le nombre précédent et le nombre suivant.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 Pour chaque nombre des listes c et d, je dis le chiffre des dizaines et le nombre de milliers.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c)  8 003 – 14 732 – 52 570 – 88 351 – 99 305 –  80 150</a:t>
            </a: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CM2                                                                        Fiche 2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nombres de 10 000 à 9 999 999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Je m'entraîne à lire rapidement les nombres avec un adulte.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Pour chaque nombre des listes a et b, je dis le nombre précédent et le nombre suivant.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 Pour chaque nombre des listes c et d, je dis le chiffre des centaines et le nombre de milliers.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c)  849 003  – 614 732 – 45 270 – 286 351 – 305 030 – </a:t>
            </a: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804 950</a:t>
            </a:r>
          </a:p>
          <a:p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1D0DCB-53C1-4A2F-81CE-DB3D6756AA75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4083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08075" y="812800"/>
            <a:ext cx="5343525" cy="4008438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CM1                                                                        Fiche 2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nombres de 1 000 à 99 999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Je m'entraîne à lire rapidement les nombres avec un adulte.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Pour chaque nombre des listes a et b, je dis le nombre précédent et le nombre suivant.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 Pour chaque nombre des listes c et d, je dis le chiffre des dizaines et le nombre de milliers.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c)  8 003 – 14 732 – 52 570 – 88 351 – 99 305 –  80 150</a:t>
            </a: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CM2                                                                        Fiche 2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nombres de 10 000 à 9 999 999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Je m'entraîne à lire rapidement les nombres avec un adulte.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Pour chaque nombre des listes a et b, je dis le nombre précédent et le nombre suivant.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 Pour chaque nombre des listes c et d, je dis le chiffre des centaines et le nombre de milliers.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c)  849 003  – 614 732 – 45 270 – 286 351 – 305 030 – </a:t>
            </a: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804 950</a:t>
            </a:r>
          </a:p>
          <a:p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1D0DCB-53C1-4A2F-81CE-DB3D6756AA75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99705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08075" y="812800"/>
            <a:ext cx="5343525" cy="4008438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eaLnBrk="1" latinLnBrk="0" hangingPunct="1"/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CM1                                                                        Fiche 2</a:t>
            </a:r>
            <a:endParaRPr lang="fr-FR" dirty="0">
              <a:effectLst/>
            </a:endParaRPr>
          </a:p>
          <a:p>
            <a:pPr rtl="0" eaLnBrk="1" latinLnBrk="0" hangingPunct="1"/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nombres de 1 000 à 99 999</a:t>
            </a:r>
            <a:endParaRPr lang="fr-FR" dirty="0">
              <a:effectLst/>
            </a:endParaRPr>
          </a:p>
          <a:p>
            <a:pPr rtl="0" eaLnBrk="1" latinLnBrk="0" hangingPunct="1"/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Je m'entraîne à lire rapidement les nombres avec un adulte.</a:t>
            </a:r>
            <a:endParaRPr lang="fr-FR" dirty="0">
              <a:effectLst/>
            </a:endParaRPr>
          </a:p>
          <a:p>
            <a:pPr rtl="0" eaLnBrk="1" latinLnBrk="0" hangingPunct="1"/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Pour chaque nombre des listes a et b, je dis le nombre précédent et le nombre suivant.</a:t>
            </a:r>
            <a:endParaRPr lang="fr-FR" dirty="0">
              <a:effectLst/>
            </a:endParaRPr>
          </a:p>
          <a:p>
            <a:pPr rtl="0" eaLnBrk="1" latinLnBrk="0" hangingPunct="1"/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 Pour chaque nombre des listes c et d, je dis le chiffre des dizaines et le nombre de milliers.</a:t>
            </a:r>
            <a:endParaRPr lang="fr-FR" dirty="0">
              <a:effectLst/>
            </a:endParaRPr>
          </a:p>
          <a:p>
            <a:pPr rtl="0" eaLnBrk="1" latinLnBrk="0" hangingPunct="1"/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fr-FR" dirty="0">
              <a:effectLst/>
            </a:endParaRPr>
          </a:p>
          <a:p>
            <a:pPr rtl="0" eaLnBrk="1" latinLnBrk="0" hangingPunct="1"/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c)  8 003 – 14 732 – 52 570 – 88 351 – 99 305 –  80 150</a:t>
            </a:r>
            <a:endParaRPr lang="fr-FR" dirty="0">
              <a:effectLst/>
            </a:endParaRPr>
          </a:p>
          <a:p>
            <a:pPr rtl="0" eaLnBrk="1" latinLnBrk="0" hangingPunct="1"/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CM2                                                                        Fiche 2</a:t>
            </a:r>
            <a:endParaRPr lang="fr-FR" dirty="0">
              <a:effectLst/>
            </a:endParaRPr>
          </a:p>
          <a:p>
            <a:pPr rtl="0" eaLnBrk="1" latinLnBrk="0" hangingPunct="1"/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nombres de 10 000 à 9 999 999</a:t>
            </a:r>
            <a:endParaRPr lang="fr-FR" dirty="0">
              <a:effectLst/>
            </a:endParaRPr>
          </a:p>
          <a:p>
            <a:pPr rtl="0" eaLnBrk="1" latinLnBrk="0" hangingPunct="1"/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Je m'entraîne à lire rapidement les nombres avec un adulte.</a:t>
            </a:r>
            <a:endParaRPr lang="fr-FR" dirty="0">
              <a:effectLst/>
            </a:endParaRPr>
          </a:p>
          <a:p>
            <a:pPr rtl="0" eaLnBrk="1" latinLnBrk="0" hangingPunct="1"/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Pour chaque nombre des listes a et b, je dis le nombre précédent et le nombre suivant.</a:t>
            </a:r>
            <a:endParaRPr lang="fr-FR" dirty="0">
              <a:effectLst/>
            </a:endParaRPr>
          </a:p>
          <a:p>
            <a:pPr rtl="0" eaLnBrk="1" latinLnBrk="0" hangingPunct="1"/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 Pour chaque nombre des listes c et d, je dis le chiffre des centaines et le nombre de milliers.</a:t>
            </a:r>
            <a:endParaRPr lang="fr-FR" dirty="0">
              <a:effectLst/>
            </a:endParaRPr>
          </a:p>
          <a:p>
            <a:pPr rtl="0" eaLnBrk="1" latinLnBrk="0" hangingPunct="1"/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fr-FR" dirty="0">
              <a:effectLst/>
            </a:endParaRPr>
          </a:p>
          <a:p>
            <a:pPr rtl="0" eaLnBrk="1" latinLnBrk="0" hangingPunct="1"/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c)  849 003  – 614 732 – 45 270 – 286 351 – 305 030 – </a:t>
            </a:r>
            <a:endParaRPr lang="fr-FR" dirty="0">
              <a:effectLst/>
            </a:endParaRPr>
          </a:p>
          <a:p>
            <a:pPr rtl="0" eaLnBrk="1" latinLnBrk="0" hangingPunct="1"/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804 950</a:t>
            </a:r>
            <a:endParaRPr lang="fr-FR" dirty="0">
              <a:effectLst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1D0DCB-53C1-4A2F-81CE-DB3D6756AA75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2690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240"/>
            <a:ext cx="82288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r>
              <a:rPr lang="fr-FR" sz="1800" b="0" strike="noStrike" spc="-1">
                <a:latin typeface="Arial"/>
              </a:rPr>
              <a:t>Cliquez pour éditer le format du texte-titre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fr-FR" sz="4400" b="0" strike="noStrike" spc="-1">
                <a:latin typeface="Arial"/>
              </a:rPr>
              <a:t>Cliquez pour éditer le format du texte-titre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800" b="0" strike="noStrike" spc="-1"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400" b="0" strike="noStrike" spc="-1"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CustomShape 1"/>
          <p:cNvSpPr/>
          <p:nvPr/>
        </p:nvSpPr>
        <p:spPr>
          <a:xfrm>
            <a:off x="457200" y="4465"/>
            <a:ext cx="4038120" cy="514080"/>
          </a:xfrm>
          <a:prstGeom prst="rect">
            <a:avLst/>
          </a:prstGeom>
          <a:gradFill rotWithShape="0">
            <a:gsLst>
              <a:gs pos="0">
                <a:srgbClr val="38B6D7"/>
              </a:gs>
              <a:gs pos="100000">
                <a:srgbClr val="A6E6FF"/>
              </a:gs>
            </a:gsLst>
            <a:lin ang="16200000"/>
          </a:gradFill>
          <a:ln>
            <a:solidFill>
              <a:srgbClr val="46AAC4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>
                <a:solidFill>
                  <a:srgbClr val="FFFFFF"/>
                </a:solidFill>
                <a:latin typeface="Calibri"/>
                <a:ea typeface="DejaVu Sans"/>
              </a:rPr>
              <a:t>CM1</a:t>
            </a:r>
            <a:endParaRPr lang="fr-FR" sz="2400" b="0" strike="noStrike" spc="-1">
              <a:latin typeface="Arial"/>
            </a:endParaRPr>
          </a:p>
        </p:txBody>
      </p:sp>
      <p:sp>
        <p:nvSpPr>
          <p:cNvPr id="339" name="CustomShape 2"/>
          <p:cNvSpPr/>
          <p:nvPr/>
        </p:nvSpPr>
        <p:spPr>
          <a:xfrm>
            <a:off x="4647240" y="0"/>
            <a:ext cx="4039560" cy="514080"/>
          </a:xfrm>
          <a:prstGeom prst="rect">
            <a:avLst/>
          </a:prstGeom>
          <a:gradFill rotWithShape="0">
            <a:gsLst>
              <a:gs pos="0">
                <a:srgbClr val="FF943D"/>
              </a:gs>
              <a:gs pos="100000">
                <a:srgbClr val="FFD2BC"/>
              </a:gs>
            </a:gsLst>
            <a:lin ang="16200000"/>
          </a:gradFill>
          <a:ln>
            <a:solidFill>
              <a:srgbClr val="F59240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CM2</a:t>
            </a:r>
            <a:endParaRPr lang="fr-FR" sz="2400" b="0" strike="noStrike" spc="-1" dirty="0">
              <a:latin typeface="Arial"/>
            </a:endParaRPr>
          </a:p>
        </p:txBody>
      </p:sp>
      <p:sp>
        <p:nvSpPr>
          <p:cNvPr id="340" name="CustomShape 3"/>
          <p:cNvSpPr/>
          <p:nvPr/>
        </p:nvSpPr>
        <p:spPr>
          <a:xfrm>
            <a:off x="2476260" y="625071"/>
            <a:ext cx="4038120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285840" indent="-284040" algn="ctr">
              <a:lnSpc>
                <a:spcPct val="100000"/>
              </a:lnSpc>
              <a:buClr>
                <a:srgbClr val="00B050"/>
              </a:buClr>
              <a:buFont typeface="Arial"/>
              <a:buChar char="•"/>
            </a:pPr>
            <a:r>
              <a:rPr lang="fr-FR" sz="2400" b="0" strike="noStrike" spc="-1">
                <a:solidFill>
                  <a:srgbClr val="00B050"/>
                </a:solidFill>
                <a:latin typeface="Calibri"/>
                <a:ea typeface="DejaVu Sans"/>
              </a:rPr>
              <a:t>Dictée de nombres</a:t>
            </a:r>
            <a:endParaRPr lang="fr-FR" sz="2400" b="0" strike="noStrike" spc="-1">
              <a:latin typeface="Arial"/>
            </a:endParaRPr>
          </a:p>
        </p:txBody>
      </p:sp>
      <p:pic>
        <p:nvPicPr>
          <p:cNvPr id="343" name="Image 8"/>
          <p:cNvPicPr/>
          <p:nvPr/>
        </p:nvPicPr>
        <p:blipFill>
          <a:blip r:embed="rId3"/>
          <a:stretch/>
        </p:blipFill>
        <p:spPr>
          <a:xfrm>
            <a:off x="40812" y="4316150"/>
            <a:ext cx="8950270" cy="2596020"/>
          </a:xfrm>
          <a:prstGeom prst="rect">
            <a:avLst/>
          </a:prstGeom>
          <a:ln>
            <a:noFill/>
          </a:ln>
        </p:spPr>
      </p:pic>
      <p:sp>
        <p:nvSpPr>
          <p:cNvPr id="342" name="CustomShape 4"/>
          <p:cNvSpPr/>
          <p:nvPr/>
        </p:nvSpPr>
        <p:spPr>
          <a:xfrm>
            <a:off x="40812" y="3486793"/>
            <a:ext cx="9071138" cy="82954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1800">
              <a:lnSpc>
                <a:spcPct val="100000"/>
              </a:lnSpc>
              <a:buClr>
                <a:srgbClr val="00B050"/>
              </a:buClr>
            </a:pPr>
            <a:r>
              <a:rPr lang="fr-FR" sz="2400" spc="-1" dirty="0">
                <a:solidFill>
                  <a:srgbClr val="00B050"/>
                </a:solidFill>
                <a:latin typeface="Calibri"/>
              </a:rPr>
              <a:t>Pour chaque nombre, j’entoure le chiffre des unités en rouge et le nombre de milliers en vert.</a:t>
            </a:r>
            <a:endParaRPr lang="fr-FR" sz="2400" spc="-1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A57C93D2-C58C-44D1-97F1-FA8D051CFFA4}"/>
              </a:ext>
            </a:extLst>
          </p:cNvPr>
          <p:cNvSpPr txBox="1"/>
          <p:nvPr/>
        </p:nvSpPr>
        <p:spPr>
          <a:xfrm>
            <a:off x="5575198" y="625071"/>
            <a:ext cx="32617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4800" dirty="0">
                <a:solidFill>
                  <a:schemeClr val="accent6"/>
                </a:solidFill>
              </a:rPr>
              <a:t>273 156 </a:t>
            </a:r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58E6C7C9-C8D2-4E93-98DF-CDA7EE125B09}"/>
              </a:ext>
            </a:extLst>
          </p:cNvPr>
          <p:cNvGrpSpPr/>
          <p:nvPr/>
        </p:nvGrpSpPr>
        <p:grpSpPr>
          <a:xfrm>
            <a:off x="4289898" y="-22475"/>
            <a:ext cx="539003" cy="816430"/>
            <a:chOff x="25131" y="1"/>
            <a:chExt cx="539003" cy="816430"/>
          </a:xfrm>
        </p:grpSpPr>
        <p:pic>
          <p:nvPicPr>
            <p:cNvPr id="17" name="Picture 2" descr="Résultat de recherche d'images pour &quot;protège cahier violet&quot;">
              <a:extLst>
                <a:ext uri="{FF2B5EF4-FFF2-40B4-BE49-F238E27FC236}">
                  <a16:creationId xmlns:a16="http://schemas.microsoft.com/office/drawing/2014/main" id="{7A269CC2-1A15-45AE-8D0C-CED1F40A38C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647" t="2283" r="17647" b="4598"/>
            <a:stretch/>
          </p:blipFill>
          <p:spPr bwMode="auto">
            <a:xfrm>
              <a:off x="25131" y="1"/>
              <a:ext cx="539003" cy="8164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10DA8FC9-B48D-41E1-8707-0336B60200AE}"/>
                </a:ext>
              </a:extLst>
            </p:cNvPr>
            <p:cNvSpPr txBox="1"/>
            <p:nvPr/>
          </p:nvSpPr>
          <p:spPr>
            <a:xfrm>
              <a:off x="25132" y="408216"/>
              <a:ext cx="539002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fr-FR" sz="900" dirty="0"/>
                <a:t>Cahier du jour</a:t>
              </a:r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E3AE66CC-1AE5-45A3-955C-094BA4329B6B}"/>
              </a:ext>
            </a:extLst>
          </p:cNvPr>
          <p:cNvSpPr/>
          <p:nvPr/>
        </p:nvSpPr>
        <p:spPr>
          <a:xfrm>
            <a:off x="814715" y="587112"/>
            <a:ext cx="20820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4800" dirty="0">
                <a:solidFill>
                  <a:schemeClr val="accent1"/>
                </a:solidFill>
              </a:rPr>
              <a:t>13 548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1F14690-B44A-4B04-892D-8337B87F0C11}"/>
              </a:ext>
            </a:extLst>
          </p:cNvPr>
          <p:cNvSpPr/>
          <p:nvPr/>
        </p:nvSpPr>
        <p:spPr>
          <a:xfrm>
            <a:off x="307009" y="1289171"/>
            <a:ext cx="26212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4800" dirty="0">
                <a:solidFill>
                  <a:schemeClr val="accent1"/>
                </a:solidFill>
              </a:rPr>
              <a:t>66 500 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BEAE17B9-2430-4760-9F40-71935DAF7BD7}"/>
              </a:ext>
            </a:extLst>
          </p:cNvPr>
          <p:cNvSpPr txBox="1"/>
          <p:nvPr/>
        </p:nvSpPr>
        <p:spPr>
          <a:xfrm>
            <a:off x="6422198" y="1289171"/>
            <a:ext cx="24607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>
                <a:solidFill>
                  <a:schemeClr val="accent6"/>
                </a:solidFill>
              </a:rPr>
              <a:t>160 506 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EC905E-F14A-4D84-9E98-51EC668B820D}"/>
              </a:ext>
            </a:extLst>
          </p:cNvPr>
          <p:cNvSpPr/>
          <p:nvPr/>
        </p:nvSpPr>
        <p:spPr>
          <a:xfrm>
            <a:off x="544317" y="1967700"/>
            <a:ext cx="23317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4800" dirty="0">
                <a:solidFill>
                  <a:schemeClr val="accent1"/>
                </a:solidFill>
              </a:rPr>
              <a:t>4 605 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F63658F2-0679-41CB-AB69-E360AC6E77D3}"/>
              </a:ext>
            </a:extLst>
          </p:cNvPr>
          <p:cNvSpPr txBox="1"/>
          <p:nvPr/>
        </p:nvSpPr>
        <p:spPr>
          <a:xfrm>
            <a:off x="5802050" y="1967700"/>
            <a:ext cx="30808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4800" dirty="0">
                <a:solidFill>
                  <a:schemeClr val="accent6"/>
                </a:solidFill>
              </a:rPr>
              <a:t>32 789 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9F1F90A-0153-43A8-92C0-389AE03A1E44}"/>
              </a:ext>
            </a:extLst>
          </p:cNvPr>
          <p:cNvSpPr/>
          <p:nvPr/>
        </p:nvSpPr>
        <p:spPr>
          <a:xfrm>
            <a:off x="544317" y="2699723"/>
            <a:ext cx="23317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4800" dirty="0">
                <a:solidFill>
                  <a:schemeClr val="accent1"/>
                </a:solidFill>
              </a:rPr>
              <a:t>56 742 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F2E87765-1B21-4B9D-95C1-7ED36ED6B573}"/>
              </a:ext>
            </a:extLst>
          </p:cNvPr>
          <p:cNvSpPr txBox="1"/>
          <p:nvPr/>
        </p:nvSpPr>
        <p:spPr>
          <a:xfrm>
            <a:off x="6286211" y="2651013"/>
            <a:ext cx="2614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4800" dirty="0">
                <a:solidFill>
                  <a:schemeClr val="accent6"/>
                </a:solidFill>
              </a:rPr>
              <a:t>784 023  </a:t>
            </a:r>
          </a:p>
        </p:txBody>
      </p:sp>
    </p:spTree>
    <p:extLst>
      <p:ext uri="{BB962C8B-B14F-4D97-AF65-F5344CB8AC3E}">
        <p14:creationId xmlns:p14="http://schemas.microsoft.com/office/powerpoint/2010/main" val="429067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2" grpId="0"/>
      <p:bldP spid="9" grpId="0"/>
      <p:bldP spid="4" grpId="0"/>
      <p:bldP spid="5" grpId="0"/>
      <p:bldP spid="20" grpId="0"/>
      <p:bldP spid="6" grpId="0"/>
      <p:bldP spid="22" grpId="0"/>
      <p:bldP spid="19" grpId="0"/>
      <p:bldP spid="2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CustomShape 1"/>
          <p:cNvSpPr/>
          <p:nvPr/>
        </p:nvSpPr>
        <p:spPr>
          <a:xfrm>
            <a:off x="457200" y="4465"/>
            <a:ext cx="4038120" cy="514080"/>
          </a:xfrm>
          <a:prstGeom prst="rect">
            <a:avLst/>
          </a:prstGeom>
          <a:gradFill rotWithShape="0">
            <a:gsLst>
              <a:gs pos="0">
                <a:srgbClr val="38B6D7"/>
              </a:gs>
              <a:gs pos="100000">
                <a:srgbClr val="A6E6FF"/>
              </a:gs>
            </a:gsLst>
            <a:lin ang="16200000"/>
          </a:gradFill>
          <a:ln>
            <a:solidFill>
              <a:srgbClr val="46AAC4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>
                <a:solidFill>
                  <a:srgbClr val="FFFFFF"/>
                </a:solidFill>
                <a:latin typeface="Calibri"/>
                <a:ea typeface="DejaVu Sans"/>
              </a:rPr>
              <a:t>CM1</a:t>
            </a:r>
            <a:endParaRPr lang="fr-FR" sz="2400" b="0" strike="noStrike" spc="-1">
              <a:latin typeface="Arial"/>
            </a:endParaRPr>
          </a:p>
        </p:txBody>
      </p:sp>
      <p:sp>
        <p:nvSpPr>
          <p:cNvPr id="339" name="CustomShape 2"/>
          <p:cNvSpPr/>
          <p:nvPr/>
        </p:nvSpPr>
        <p:spPr>
          <a:xfrm>
            <a:off x="4647240" y="0"/>
            <a:ext cx="4039560" cy="514080"/>
          </a:xfrm>
          <a:prstGeom prst="rect">
            <a:avLst/>
          </a:prstGeom>
          <a:gradFill rotWithShape="0">
            <a:gsLst>
              <a:gs pos="0">
                <a:srgbClr val="FF943D"/>
              </a:gs>
              <a:gs pos="100000">
                <a:srgbClr val="FFD2BC"/>
              </a:gs>
            </a:gsLst>
            <a:lin ang="16200000"/>
          </a:gradFill>
          <a:ln>
            <a:solidFill>
              <a:srgbClr val="F59240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CM2</a:t>
            </a:r>
            <a:endParaRPr lang="fr-FR" sz="2400" b="0" strike="noStrike" spc="-1" dirty="0">
              <a:latin typeface="Arial"/>
            </a:endParaRPr>
          </a:p>
        </p:txBody>
      </p:sp>
      <p:sp>
        <p:nvSpPr>
          <p:cNvPr id="340" name="CustomShape 3"/>
          <p:cNvSpPr/>
          <p:nvPr/>
        </p:nvSpPr>
        <p:spPr>
          <a:xfrm>
            <a:off x="2476260" y="625071"/>
            <a:ext cx="4038120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285840" indent="-284040" algn="ctr">
              <a:lnSpc>
                <a:spcPct val="100000"/>
              </a:lnSpc>
              <a:buClr>
                <a:srgbClr val="00B050"/>
              </a:buClr>
              <a:buFont typeface="Arial"/>
              <a:buChar char="•"/>
            </a:pPr>
            <a:r>
              <a:rPr lang="fr-FR" sz="2400" b="0" strike="noStrike" spc="-1">
                <a:solidFill>
                  <a:srgbClr val="00B050"/>
                </a:solidFill>
                <a:latin typeface="Calibri"/>
                <a:ea typeface="DejaVu Sans"/>
              </a:rPr>
              <a:t>Dictée de nombres</a:t>
            </a:r>
            <a:endParaRPr lang="fr-FR" sz="2400" b="0" strike="noStrike" spc="-1">
              <a:latin typeface="Arial"/>
            </a:endParaRPr>
          </a:p>
        </p:txBody>
      </p:sp>
      <p:pic>
        <p:nvPicPr>
          <p:cNvPr id="343" name="Image 8"/>
          <p:cNvPicPr/>
          <p:nvPr/>
        </p:nvPicPr>
        <p:blipFill>
          <a:blip r:embed="rId3"/>
          <a:stretch/>
        </p:blipFill>
        <p:spPr>
          <a:xfrm>
            <a:off x="40812" y="4316150"/>
            <a:ext cx="8950270" cy="2596020"/>
          </a:xfrm>
          <a:prstGeom prst="rect">
            <a:avLst/>
          </a:prstGeom>
          <a:ln>
            <a:noFill/>
          </a:ln>
        </p:spPr>
      </p:pic>
      <p:sp>
        <p:nvSpPr>
          <p:cNvPr id="342" name="CustomShape 4"/>
          <p:cNvSpPr/>
          <p:nvPr/>
        </p:nvSpPr>
        <p:spPr>
          <a:xfrm>
            <a:off x="40812" y="3486793"/>
            <a:ext cx="9071138" cy="82954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1800">
              <a:lnSpc>
                <a:spcPct val="100000"/>
              </a:lnSpc>
              <a:buClr>
                <a:srgbClr val="00B050"/>
              </a:buClr>
            </a:pPr>
            <a:r>
              <a:rPr lang="fr-FR" sz="2400" spc="-1" dirty="0">
                <a:solidFill>
                  <a:srgbClr val="00B050"/>
                </a:solidFill>
                <a:latin typeface="Calibri"/>
              </a:rPr>
              <a:t>Pour chaque nombre, j’entoure le chiffre des dizaines de mille en rouge et le nombre de dizaines en vert.</a:t>
            </a:r>
            <a:endParaRPr lang="fr-FR" sz="2400" spc="-1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A57C93D2-C58C-44D1-97F1-FA8D051CFFA4}"/>
              </a:ext>
            </a:extLst>
          </p:cNvPr>
          <p:cNvSpPr txBox="1"/>
          <p:nvPr/>
        </p:nvSpPr>
        <p:spPr>
          <a:xfrm>
            <a:off x="5575198" y="625071"/>
            <a:ext cx="32617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4800" dirty="0">
                <a:solidFill>
                  <a:schemeClr val="accent6"/>
                </a:solidFill>
              </a:rPr>
              <a:t>209 999</a:t>
            </a:r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58E6C7C9-C8D2-4E93-98DF-CDA7EE125B09}"/>
              </a:ext>
            </a:extLst>
          </p:cNvPr>
          <p:cNvGrpSpPr/>
          <p:nvPr/>
        </p:nvGrpSpPr>
        <p:grpSpPr>
          <a:xfrm>
            <a:off x="4289898" y="-22475"/>
            <a:ext cx="539003" cy="816430"/>
            <a:chOff x="25131" y="1"/>
            <a:chExt cx="539003" cy="816430"/>
          </a:xfrm>
        </p:grpSpPr>
        <p:pic>
          <p:nvPicPr>
            <p:cNvPr id="17" name="Picture 2" descr="Résultat de recherche d'images pour &quot;protège cahier violet&quot;">
              <a:extLst>
                <a:ext uri="{FF2B5EF4-FFF2-40B4-BE49-F238E27FC236}">
                  <a16:creationId xmlns:a16="http://schemas.microsoft.com/office/drawing/2014/main" id="{7A269CC2-1A15-45AE-8D0C-CED1F40A38C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647" t="2283" r="17647" b="4598"/>
            <a:stretch/>
          </p:blipFill>
          <p:spPr bwMode="auto">
            <a:xfrm>
              <a:off x="25131" y="1"/>
              <a:ext cx="539003" cy="8164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10DA8FC9-B48D-41E1-8707-0336B60200AE}"/>
                </a:ext>
              </a:extLst>
            </p:cNvPr>
            <p:cNvSpPr txBox="1"/>
            <p:nvPr/>
          </p:nvSpPr>
          <p:spPr>
            <a:xfrm>
              <a:off x="25132" y="408216"/>
              <a:ext cx="539002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fr-FR" sz="900" dirty="0"/>
                <a:t>Cahier du jour</a:t>
              </a:r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E3AE66CC-1AE5-45A3-955C-094BA4329B6B}"/>
              </a:ext>
            </a:extLst>
          </p:cNvPr>
          <p:cNvSpPr/>
          <p:nvPr/>
        </p:nvSpPr>
        <p:spPr>
          <a:xfrm>
            <a:off x="814715" y="587112"/>
            <a:ext cx="20820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4800" dirty="0">
                <a:solidFill>
                  <a:schemeClr val="accent1"/>
                </a:solidFill>
              </a:rPr>
              <a:t>10 274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1F14690-B44A-4B04-892D-8337B87F0C11}"/>
              </a:ext>
            </a:extLst>
          </p:cNvPr>
          <p:cNvSpPr/>
          <p:nvPr/>
        </p:nvSpPr>
        <p:spPr>
          <a:xfrm>
            <a:off x="307009" y="1289171"/>
            <a:ext cx="26212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4800" dirty="0">
                <a:solidFill>
                  <a:schemeClr val="accent1"/>
                </a:solidFill>
              </a:rPr>
              <a:t>29 999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BEAE17B9-2430-4760-9F40-71935DAF7BD7}"/>
              </a:ext>
            </a:extLst>
          </p:cNvPr>
          <p:cNvSpPr txBox="1"/>
          <p:nvPr/>
        </p:nvSpPr>
        <p:spPr>
          <a:xfrm>
            <a:off x="6324587" y="1289171"/>
            <a:ext cx="26086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>
                <a:solidFill>
                  <a:schemeClr val="accent6"/>
                </a:solidFill>
              </a:rPr>
              <a:t>781 406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EC905E-F14A-4D84-9E98-51EC668B820D}"/>
              </a:ext>
            </a:extLst>
          </p:cNvPr>
          <p:cNvSpPr/>
          <p:nvPr/>
        </p:nvSpPr>
        <p:spPr>
          <a:xfrm>
            <a:off x="544317" y="1967700"/>
            <a:ext cx="23317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4800" dirty="0">
                <a:solidFill>
                  <a:schemeClr val="accent1"/>
                </a:solidFill>
              </a:rPr>
              <a:t>87 201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F63658F2-0679-41CB-AB69-E360AC6E77D3}"/>
              </a:ext>
            </a:extLst>
          </p:cNvPr>
          <p:cNvSpPr txBox="1"/>
          <p:nvPr/>
        </p:nvSpPr>
        <p:spPr>
          <a:xfrm>
            <a:off x="5756125" y="1967700"/>
            <a:ext cx="30808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4800" dirty="0">
                <a:solidFill>
                  <a:schemeClr val="accent6"/>
                </a:solidFill>
              </a:rPr>
              <a:t>145 734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9F1F90A-0153-43A8-92C0-389AE03A1E44}"/>
              </a:ext>
            </a:extLst>
          </p:cNvPr>
          <p:cNvSpPr/>
          <p:nvPr/>
        </p:nvSpPr>
        <p:spPr>
          <a:xfrm>
            <a:off x="544317" y="2699723"/>
            <a:ext cx="23317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4800" dirty="0">
                <a:solidFill>
                  <a:schemeClr val="accent1"/>
                </a:solidFill>
              </a:rPr>
              <a:t>52 468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F2E87765-1B21-4B9D-95C1-7ED36ED6B573}"/>
              </a:ext>
            </a:extLst>
          </p:cNvPr>
          <p:cNvSpPr txBox="1"/>
          <p:nvPr/>
        </p:nvSpPr>
        <p:spPr>
          <a:xfrm>
            <a:off x="6222039" y="2672800"/>
            <a:ext cx="2614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4800" dirty="0">
                <a:solidFill>
                  <a:schemeClr val="accent6"/>
                </a:solidFill>
              </a:rPr>
              <a:t>638 325</a:t>
            </a:r>
          </a:p>
        </p:txBody>
      </p:sp>
    </p:spTree>
    <p:extLst>
      <p:ext uri="{BB962C8B-B14F-4D97-AF65-F5344CB8AC3E}">
        <p14:creationId xmlns:p14="http://schemas.microsoft.com/office/powerpoint/2010/main" val="212073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2" grpId="0"/>
      <p:bldP spid="9" grpId="0"/>
      <p:bldP spid="4" grpId="0"/>
      <p:bldP spid="5" grpId="0"/>
      <p:bldP spid="20" grpId="0"/>
      <p:bldP spid="6" grpId="0"/>
      <p:bldP spid="22" grpId="0"/>
      <p:bldP spid="19" grpId="0"/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CustomShape 1"/>
          <p:cNvSpPr/>
          <p:nvPr/>
        </p:nvSpPr>
        <p:spPr>
          <a:xfrm>
            <a:off x="457200" y="4465"/>
            <a:ext cx="4038120" cy="514080"/>
          </a:xfrm>
          <a:prstGeom prst="rect">
            <a:avLst/>
          </a:prstGeom>
          <a:gradFill rotWithShape="0">
            <a:gsLst>
              <a:gs pos="0">
                <a:srgbClr val="38B6D7"/>
              </a:gs>
              <a:gs pos="100000">
                <a:srgbClr val="A6E6FF"/>
              </a:gs>
            </a:gsLst>
            <a:lin ang="16200000"/>
          </a:gradFill>
          <a:ln>
            <a:solidFill>
              <a:srgbClr val="46AAC4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>
                <a:solidFill>
                  <a:srgbClr val="FFFFFF"/>
                </a:solidFill>
                <a:latin typeface="Calibri"/>
                <a:ea typeface="DejaVu Sans"/>
              </a:rPr>
              <a:t>CM1</a:t>
            </a:r>
            <a:endParaRPr lang="fr-FR" sz="2400" b="0" strike="noStrike" spc="-1">
              <a:latin typeface="Arial"/>
            </a:endParaRPr>
          </a:p>
        </p:txBody>
      </p:sp>
      <p:sp>
        <p:nvSpPr>
          <p:cNvPr id="339" name="CustomShape 2"/>
          <p:cNvSpPr/>
          <p:nvPr/>
        </p:nvSpPr>
        <p:spPr>
          <a:xfrm>
            <a:off x="4647240" y="0"/>
            <a:ext cx="4039560" cy="514080"/>
          </a:xfrm>
          <a:prstGeom prst="rect">
            <a:avLst/>
          </a:prstGeom>
          <a:gradFill rotWithShape="0">
            <a:gsLst>
              <a:gs pos="0">
                <a:srgbClr val="FF943D"/>
              </a:gs>
              <a:gs pos="100000">
                <a:srgbClr val="FFD2BC"/>
              </a:gs>
            </a:gsLst>
            <a:lin ang="16200000"/>
          </a:gradFill>
          <a:ln>
            <a:solidFill>
              <a:srgbClr val="F59240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CM2</a:t>
            </a:r>
            <a:endParaRPr lang="fr-FR" sz="2400" b="0" strike="noStrike" spc="-1" dirty="0">
              <a:latin typeface="Arial"/>
            </a:endParaRPr>
          </a:p>
        </p:txBody>
      </p:sp>
      <p:sp>
        <p:nvSpPr>
          <p:cNvPr id="340" name="CustomShape 3"/>
          <p:cNvSpPr/>
          <p:nvPr/>
        </p:nvSpPr>
        <p:spPr>
          <a:xfrm>
            <a:off x="2476260" y="625071"/>
            <a:ext cx="4038120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285840" indent="-284040" algn="ctr">
              <a:lnSpc>
                <a:spcPct val="100000"/>
              </a:lnSpc>
              <a:buClr>
                <a:srgbClr val="00B050"/>
              </a:buClr>
              <a:buFont typeface="Arial"/>
              <a:buChar char="•"/>
            </a:pPr>
            <a:r>
              <a:rPr lang="fr-FR" sz="2400" b="0" strike="noStrike" spc="-1">
                <a:solidFill>
                  <a:srgbClr val="00B050"/>
                </a:solidFill>
                <a:latin typeface="Calibri"/>
                <a:ea typeface="DejaVu Sans"/>
              </a:rPr>
              <a:t>Dictée de nombres</a:t>
            </a:r>
            <a:endParaRPr lang="fr-FR" sz="2400" b="0" strike="noStrike" spc="-1">
              <a:latin typeface="Arial"/>
            </a:endParaRPr>
          </a:p>
        </p:txBody>
      </p:sp>
      <p:pic>
        <p:nvPicPr>
          <p:cNvPr id="343" name="Image 8"/>
          <p:cNvPicPr/>
          <p:nvPr/>
        </p:nvPicPr>
        <p:blipFill>
          <a:blip r:embed="rId3"/>
          <a:stretch/>
        </p:blipFill>
        <p:spPr>
          <a:xfrm>
            <a:off x="40812" y="4316150"/>
            <a:ext cx="8950270" cy="2596020"/>
          </a:xfrm>
          <a:prstGeom prst="rect">
            <a:avLst/>
          </a:prstGeom>
          <a:ln>
            <a:noFill/>
          </a:ln>
        </p:spPr>
      </p:pic>
      <p:grpSp>
        <p:nvGrpSpPr>
          <p:cNvPr id="16" name="Groupe 15">
            <a:extLst>
              <a:ext uri="{FF2B5EF4-FFF2-40B4-BE49-F238E27FC236}">
                <a16:creationId xmlns:a16="http://schemas.microsoft.com/office/drawing/2014/main" id="{58E6C7C9-C8D2-4E93-98DF-CDA7EE125B09}"/>
              </a:ext>
            </a:extLst>
          </p:cNvPr>
          <p:cNvGrpSpPr/>
          <p:nvPr/>
        </p:nvGrpSpPr>
        <p:grpSpPr>
          <a:xfrm>
            <a:off x="4289898" y="-22475"/>
            <a:ext cx="539003" cy="816430"/>
            <a:chOff x="25131" y="1"/>
            <a:chExt cx="539003" cy="816430"/>
          </a:xfrm>
        </p:grpSpPr>
        <p:pic>
          <p:nvPicPr>
            <p:cNvPr id="17" name="Picture 2" descr="Résultat de recherche d'images pour &quot;protège cahier violet&quot;">
              <a:extLst>
                <a:ext uri="{FF2B5EF4-FFF2-40B4-BE49-F238E27FC236}">
                  <a16:creationId xmlns:a16="http://schemas.microsoft.com/office/drawing/2014/main" id="{7A269CC2-1A15-45AE-8D0C-CED1F40A38C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647" t="2283" r="17647" b="4598"/>
            <a:stretch/>
          </p:blipFill>
          <p:spPr bwMode="auto">
            <a:xfrm>
              <a:off x="25131" y="1"/>
              <a:ext cx="539003" cy="8164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10DA8FC9-B48D-41E1-8707-0336B60200AE}"/>
                </a:ext>
              </a:extLst>
            </p:cNvPr>
            <p:cNvSpPr txBox="1"/>
            <p:nvPr/>
          </p:nvSpPr>
          <p:spPr>
            <a:xfrm>
              <a:off x="25132" y="408216"/>
              <a:ext cx="539002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fr-FR" sz="900" dirty="0"/>
                <a:t>Cahier du jour</a:t>
              </a:r>
            </a:p>
          </p:txBody>
        </p:sp>
      </p:grpSp>
      <p:sp>
        <p:nvSpPr>
          <p:cNvPr id="31" name="Rectangle 30">
            <a:extLst>
              <a:ext uri="{FF2B5EF4-FFF2-40B4-BE49-F238E27FC236}">
                <a16:creationId xmlns:a16="http://schemas.microsoft.com/office/drawing/2014/main" id="{833328B1-9F86-44D1-9E59-08DDEC8ACD03}"/>
              </a:ext>
            </a:extLst>
          </p:cNvPr>
          <p:cNvSpPr/>
          <p:nvPr/>
        </p:nvSpPr>
        <p:spPr>
          <a:xfrm>
            <a:off x="5257800" y="5076591"/>
            <a:ext cx="3429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2800" dirty="0">
                <a:solidFill>
                  <a:schemeClr val="accent1"/>
                </a:solidFill>
              </a:rPr>
              <a:t>1     0      2     7     4</a:t>
            </a:r>
          </a:p>
          <a:p>
            <a:pPr algn="r"/>
            <a:r>
              <a:rPr lang="fr-FR" sz="2800" dirty="0">
                <a:solidFill>
                  <a:schemeClr val="accent1"/>
                </a:solidFill>
              </a:rPr>
              <a:t>2     9      9     9     9</a:t>
            </a:r>
          </a:p>
          <a:p>
            <a:pPr algn="r"/>
            <a:r>
              <a:rPr lang="fr-FR" sz="2800" dirty="0">
                <a:solidFill>
                  <a:schemeClr val="accent1"/>
                </a:solidFill>
              </a:rPr>
              <a:t>8     7      2     0     1</a:t>
            </a:r>
          </a:p>
          <a:p>
            <a:pPr algn="r"/>
            <a:r>
              <a:rPr lang="fr-FR" sz="2800" dirty="0">
                <a:solidFill>
                  <a:schemeClr val="accent1"/>
                </a:solidFill>
              </a:rPr>
              <a:t>5     2      4     6     8</a:t>
            </a:r>
          </a:p>
        </p:txBody>
      </p:sp>
      <p:sp>
        <p:nvSpPr>
          <p:cNvPr id="32" name="CustomShape 4">
            <a:extLst>
              <a:ext uri="{FF2B5EF4-FFF2-40B4-BE49-F238E27FC236}">
                <a16:creationId xmlns:a16="http://schemas.microsoft.com/office/drawing/2014/main" id="{EE3EFD5A-56E4-455B-BF56-6BBAAF0A5A3C}"/>
              </a:ext>
            </a:extLst>
          </p:cNvPr>
          <p:cNvSpPr/>
          <p:nvPr/>
        </p:nvSpPr>
        <p:spPr>
          <a:xfrm>
            <a:off x="40812" y="3486793"/>
            <a:ext cx="9071138" cy="82954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1800">
              <a:lnSpc>
                <a:spcPct val="100000"/>
              </a:lnSpc>
              <a:buClr>
                <a:srgbClr val="00B050"/>
              </a:buClr>
            </a:pPr>
            <a:r>
              <a:rPr lang="fr-FR" sz="2400" spc="-1" dirty="0">
                <a:solidFill>
                  <a:srgbClr val="00B050"/>
                </a:solidFill>
                <a:latin typeface="Calibri"/>
              </a:rPr>
              <a:t>Pour chaque nombre, j’entoure le chiffre des dizaines de mille en rouge et le nombre de dizaines en vert.</a:t>
            </a:r>
            <a:endParaRPr lang="fr-FR" sz="2400" spc="-1" dirty="0"/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8B7B69B7-BAEC-44E1-948A-7E1DB2DF8939}"/>
              </a:ext>
            </a:extLst>
          </p:cNvPr>
          <p:cNvSpPr txBox="1"/>
          <p:nvPr/>
        </p:nvSpPr>
        <p:spPr>
          <a:xfrm>
            <a:off x="5575198" y="625071"/>
            <a:ext cx="32617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4800" dirty="0">
                <a:solidFill>
                  <a:schemeClr val="accent6"/>
                </a:solidFill>
              </a:rPr>
              <a:t>209 999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77253420-44BF-4850-B1FC-7DFFB98A1E84}"/>
              </a:ext>
            </a:extLst>
          </p:cNvPr>
          <p:cNvSpPr/>
          <p:nvPr/>
        </p:nvSpPr>
        <p:spPr>
          <a:xfrm>
            <a:off x="758546" y="587112"/>
            <a:ext cx="212032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4800" dirty="0">
                <a:solidFill>
                  <a:schemeClr val="accent1"/>
                </a:solidFill>
              </a:rPr>
              <a:t>10 274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D85343D6-E337-4ECB-B874-01B2A4A54003}"/>
              </a:ext>
            </a:extLst>
          </p:cNvPr>
          <p:cNvSpPr/>
          <p:nvPr/>
        </p:nvSpPr>
        <p:spPr>
          <a:xfrm>
            <a:off x="229325" y="1289171"/>
            <a:ext cx="26212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4800" dirty="0">
                <a:solidFill>
                  <a:schemeClr val="accent1"/>
                </a:solidFill>
              </a:rPr>
              <a:t>29 999</a:t>
            </a: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C1F8C09A-11B7-4410-8BEB-8DDD9A296876}"/>
              </a:ext>
            </a:extLst>
          </p:cNvPr>
          <p:cNvSpPr txBox="1"/>
          <p:nvPr/>
        </p:nvSpPr>
        <p:spPr>
          <a:xfrm>
            <a:off x="6324587" y="1289171"/>
            <a:ext cx="26086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>
                <a:solidFill>
                  <a:schemeClr val="accent6"/>
                </a:solidFill>
              </a:rPr>
              <a:t>781 406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4D3AE141-6C25-4D29-A268-C2189081B87A}"/>
              </a:ext>
            </a:extLst>
          </p:cNvPr>
          <p:cNvSpPr/>
          <p:nvPr/>
        </p:nvSpPr>
        <p:spPr>
          <a:xfrm>
            <a:off x="544317" y="1987039"/>
            <a:ext cx="23317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4800" dirty="0">
                <a:solidFill>
                  <a:schemeClr val="accent1"/>
                </a:solidFill>
              </a:rPr>
              <a:t>87 201</a:t>
            </a: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0D1B7B8A-C50B-4F42-97ED-5638FE2D146A}"/>
              </a:ext>
            </a:extLst>
          </p:cNvPr>
          <p:cNvSpPr txBox="1"/>
          <p:nvPr/>
        </p:nvSpPr>
        <p:spPr>
          <a:xfrm>
            <a:off x="5756125" y="1967700"/>
            <a:ext cx="30808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4800" dirty="0">
                <a:solidFill>
                  <a:schemeClr val="accent6"/>
                </a:solidFill>
              </a:rPr>
              <a:t>145 734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E922AE31-590E-4042-9500-DE06CA87BDF1}"/>
              </a:ext>
            </a:extLst>
          </p:cNvPr>
          <p:cNvSpPr/>
          <p:nvPr/>
        </p:nvSpPr>
        <p:spPr>
          <a:xfrm>
            <a:off x="457200" y="2700341"/>
            <a:ext cx="23317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4800" dirty="0">
                <a:solidFill>
                  <a:schemeClr val="accent1"/>
                </a:solidFill>
              </a:rPr>
              <a:t>52 468</a:t>
            </a:r>
          </a:p>
        </p:txBody>
      </p:sp>
      <p:sp>
        <p:nvSpPr>
          <p:cNvPr id="48" name="ZoneTexte 47">
            <a:extLst>
              <a:ext uri="{FF2B5EF4-FFF2-40B4-BE49-F238E27FC236}">
                <a16:creationId xmlns:a16="http://schemas.microsoft.com/office/drawing/2014/main" id="{EB1A927C-2523-428D-9159-292363AD6403}"/>
              </a:ext>
            </a:extLst>
          </p:cNvPr>
          <p:cNvSpPr txBox="1"/>
          <p:nvPr/>
        </p:nvSpPr>
        <p:spPr>
          <a:xfrm>
            <a:off x="6222039" y="2672800"/>
            <a:ext cx="2614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4800" dirty="0">
                <a:solidFill>
                  <a:schemeClr val="accent6"/>
                </a:solidFill>
              </a:rPr>
              <a:t>638 325</a:t>
            </a:r>
          </a:p>
        </p:txBody>
      </p:sp>
      <p:grpSp>
        <p:nvGrpSpPr>
          <p:cNvPr id="49" name="Groupe 48">
            <a:extLst>
              <a:ext uri="{FF2B5EF4-FFF2-40B4-BE49-F238E27FC236}">
                <a16:creationId xmlns:a16="http://schemas.microsoft.com/office/drawing/2014/main" id="{E9CE3FE5-8CA2-407F-AFCF-3A512FAD6350}"/>
              </a:ext>
            </a:extLst>
          </p:cNvPr>
          <p:cNvGrpSpPr/>
          <p:nvPr/>
        </p:nvGrpSpPr>
        <p:grpSpPr>
          <a:xfrm>
            <a:off x="807967" y="656995"/>
            <a:ext cx="1332000" cy="648000"/>
            <a:chOff x="789938" y="679398"/>
            <a:chExt cx="1332000" cy="648000"/>
          </a:xfrm>
        </p:grpSpPr>
        <p:sp>
          <p:nvSpPr>
            <p:cNvPr id="51" name="Ellipse 50">
              <a:extLst>
                <a:ext uri="{FF2B5EF4-FFF2-40B4-BE49-F238E27FC236}">
                  <a16:creationId xmlns:a16="http://schemas.microsoft.com/office/drawing/2014/main" id="{8B09C7B2-F576-4B15-B783-9F09A68E1806}"/>
                </a:ext>
              </a:extLst>
            </p:cNvPr>
            <p:cNvSpPr/>
            <p:nvPr/>
          </p:nvSpPr>
          <p:spPr>
            <a:xfrm>
              <a:off x="796685" y="713422"/>
              <a:ext cx="447664" cy="568713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2" name="Rectangle : coins arrondis 51">
              <a:extLst>
                <a:ext uri="{FF2B5EF4-FFF2-40B4-BE49-F238E27FC236}">
                  <a16:creationId xmlns:a16="http://schemas.microsoft.com/office/drawing/2014/main" id="{74A87612-5243-4933-A5F6-F4CE109A6F0E}"/>
                </a:ext>
              </a:extLst>
            </p:cNvPr>
            <p:cNvSpPr/>
            <p:nvPr/>
          </p:nvSpPr>
          <p:spPr>
            <a:xfrm>
              <a:off x="789938" y="679398"/>
              <a:ext cx="1332000" cy="648000"/>
            </a:xfrm>
            <a:prstGeom prst="round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53" name="Groupe 52">
            <a:extLst>
              <a:ext uri="{FF2B5EF4-FFF2-40B4-BE49-F238E27FC236}">
                <a16:creationId xmlns:a16="http://schemas.microsoft.com/office/drawing/2014/main" id="{6D6FE64C-713D-4AD1-BEA7-043592A933F5}"/>
              </a:ext>
            </a:extLst>
          </p:cNvPr>
          <p:cNvGrpSpPr/>
          <p:nvPr/>
        </p:nvGrpSpPr>
        <p:grpSpPr>
          <a:xfrm>
            <a:off x="781049" y="2121258"/>
            <a:ext cx="1296001" cy="648000"/>
            <a:chOff x="800607" y="2102392"/>
            <a:chExt cx="1334532" cy="648000"/>
          </a:xfrm>
        </p:grpSpPr>
        <p:sp>
          <p:nvSpPr>
            <p:cNvPr id="54" name="Ellipse 53">
              <a:extLst>
                <a:ext uri="{FF2B5EF4-FFF2-40B4-BE49-F238E27FC236}">
                  <a16:creationId xmlns:a16="http://schemas.microsoft.com/office/drawing/2014/main" id="{B6C12047-8635-4633-BEB5-1917D8707B14}"/>
                </a:ext>
              </a:extLst>
            </p:cNvPr>
            <p:cNvSpPr/>
            <p:nvPr/>
          </p:nvSpPr>
          <p:spPr>
            <a:xfrm>
              <a:off x="800607" y="2114233"/>
              <a:ext cx="447664" cy="565272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5" name="Rectangle : coins arrondis 54">
              <a:extLst>
                <a:ext uri="{FF2B5EF4-FFF2-40B4-BE49-F238E27FC236}">
                  <a16:creationId xmlns:a16="http://schemas.microsoft.com/office/drawing/2014/main" id="{10F12BCF-62E5-42E7-B9F0-7326BDDDCB80}"/>
                </a:ext>
              </a:extLst>
            </p:cNvPr>
            <p:cNvSpPr/>
            <p:nvPr/>
          </p:nvSpPr>
          <p:spPr>
            <a:xfrm>
              <a:off x="800608" y="2102392"/>
              <a:ext cx="1334531" cy="648000"/>
            </a:xfrm>
            <a:prstGeom prst="round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grpSp>
        <p:nvGrpSpPr>
          <p:cNvPr id="56" name="Groupe 55">
            <a:extLst>
              <a:ext uri="{FF2B5EF4-FFF2-40B4-BE49-F238E27FC236}">
                <a16:creationId xmlns:a16="http://schemas.microsoft.com/office/drawing/2014/main" id="{18BD3106-295E-4D48-BD55-BD9BE687A537}"/>
              </a:ext>
            </a:extLst>
          </p:cNvPr>
          <p:cNvGrpSpPr/>
          <p:nvPr/>
        </p:nvGrpSpPr>
        <p:grpSpPr>
          <a:xfrm>
            <a:off x="758546" y="2800049"/>
            <a:ext cx="1296000" cy="648000"/>
            <a:chOff x="758546" y="2800049"/>
            <a:chExt cx="1296000" cy="648000"/>
          </a:xfrm>
        </p:grpSpPr>
        <p:sp>
          <p:nvSpPr>
            <p:cNvPr id="57" name="Ellipse 56">
              <a:extLst>
                <a:ext uri="{FF2B5EF4-FFF2-40B4-BE49-F238E27FC236}">
                  <a16:creationId xmlns:a16="http://schemas.microsoft.com/office/drawing/2014/main" id="{672B889D-CB97-4A52-8871-F8EF3AB5C7A3}"/>
                </a:ext>
              </a:extLst>
            </p:cNvPr>
            <p:cNvSpPr/>
            <p:nvPr/>
          </p:nvSpPr>
          <p:spPr>
            <a:xfrm>
              <a:off x="781049" y="2820690"/>
              <a:ext cx="447664" cy="56673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8" name="Rectangle : coins arrondis 57">
              <a:extLst>
                <a:ext uri="{FF2B5EF4-FFF2-40B4-BE49-F238E27FC236}">
                  <a16:creationId xmlns:a16="http://schemas.microsoft.com/office/drawing/2014/main" id="{872804E5-0E29-40C6-8297-B0EC0FD21527}"/>
                </a:ext>
              </a:extLst>
            </p:cNvPr>
            <p:cNvSpPr/>
            <p:nvPr/>
          </p:nvSpPr>
          <p:spPr>
            <a:xfrm>
              <a:off x="758546" y="2800049"/>
              <a:ext cx="1296000" cy="648000"/>
            </a:xfrm>
            <a:prstGeom prst="round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59" name="Groupe 58">
            <a:extLst>
              <a:ext uri="{FF2B5EF4-FFF2-40B4-BE49-F238E27FC236}">
                <a16:creationId xmlns:a16="http://schemas.microsoft.com/office/drawing/2014/main" id="{3845423A-AEA5-461E-BCA9-5128F7EF5714}"/>
              </a:ext>
            </a:extLst>
          </p:cNvPr>
          <p:cNvGrpSpPr/>
          <p:nvPr/>
        </p:nvGrpSpPr>
        <p:grpSpPr>
          <a:xfrm>
            <a:off x="781050" y="1393134"/>
            <a:ext cx="1329665" cy="648000"/>
            <a:chOff x="781050" y="1393134"/>
            <a:chExt cx="1329665" cy="648000"/>
          </a:xfrm>
        </p:grpSpPr>
        <p:sp>
          <p:nvSpPr>
            <p:cNvPr id="60" name="Rectangle : coins arrondis 59">
              <a:extLst>
                <a:ext uri="{FF2B5EF4-FFF2-40B4-BE49-F238E27FC236}">
                  <a16:creationId xmlns:a16="http://schemas.microsoft.com/office/drawing/2014/main" id="{01F30A0F-A354-4B86-9C7D-0F6B2460447E}"/>
                </a:ext>
              </a:extLst>
            </p:cNvPr>
            <p:cNvSpPr/>
            <p:nvPr/>
          </p:nvSpPr>
          <p:spPr>
            <a:xfrm>
              <a:off x="814715" y="1393134"/>
              <a:ext cx="1296000" cy="648000"/>
            </a:xfrm>
            <a:prstGeom prst="round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1" name="Ellipse 60">
              <a:extLst>
                <a:ext uri="{FF2B5EF4-FFF2-40B4-BE49-F238E27FC236}">
                  <a16:creationId xmlns:a16="http://schemas.microsoft.com/office/drawing/2014/main" id="{13824256-ACF2-419B-AEA1-4F15C19269A8}"/>
                </a:ext>
              </a:extLst>
            </p:cNvPr>
            <p:cNvSpPr/>
            <p:nvPr/>
          </p:nvSpPr>
          <p:spPr>
            <a:xfrm>
              <a:off x="781050" y="1417105"/>
              <a:ext cx="447664" cy="568713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2428199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ZoneTexte 51">
            <a:extLst>
              <a:ext uri="{FF2B5EF4-FFF2-40B4-BE49-F238E27FC236}">
                <a16:creationId xmlns:a16="http://schemas.microsoft.com/office/drawing/2014/main" id="{09B60870-ACC6-4CBC-9C0E-7407820B37A2}"/>
              </a:ext>
            </a:extLst>
          </p:cNvPr>
          <p:cNvSpPr txBox="1"/>
          <p:nvPr/>
        </p:nvSpPr>
        <p:spPr>
          <a:xfrm>
            <a:off x="6222039" y="2672800"/>
            <a:ext cx="2614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4800" dirty="0">
                <a:solidFill>
                  <a:schemeClr val="accent6"/>
                </a:solidFill>
              </a:rPr>
              <a:t>638 325</a:t>
            </a:r>
          </a:p>
        </p:txBody>
      </p:sp>
      <p:sp>
        <p:nvSpPr>
          <p:cNvPr id="47" name="ZoneTexte 46">
            <a:extLst>
              <a:ext uri="{FF2B5EF4-FFF2-40B4-BE49-F238E27FC236}">
                <a16:creationId xmlns:a16="http://schemas.microsoft.com/office/drawing/2014/main" id="{556A1EF2-2280-4B85-B71C-1F856BAD9E30}"/>
              </a:ext>
            </a:extLst>
          </p:cNvPr>
          <p:cNvSpPr txBox="1"/>
          <p:nvPr/>
        </p:nvSpPr>
        <p:spPr>
          <a:xfrm>
            <a:off x="5575198" y="625071"/>
            <a:ext cx="32617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4800" dirty="0">
                <a:solidFill>
                  <a:schemeClr val="accent6"/>
                </a:solidFill>
              </a:rPr>
              <a:t>209 999</a:t>
            </a:r>
          </a:p>
        </p:txBody>
      </p:sp>
      <p:sp>
        <p:nvSpPr>
          <p:cNvPr id="48" name="ZoneTexte 47">
            <a:extLst>
              <a:ext uri="{FF2B5EF4-FFF2-40B4-BE49-F238E27FC236}">
                <a16:creationId xmlns:a16="http://schemas.microsoft.com/office/drawing/2014/main" id="{96062EE2-864C-4C25-9FC4-1649ECCE268E}"/>
              </a:ext>
            </a:extLst>
          </p:cNvPr>
          <p:cNvSpPr txBox="1"/>
          <p:nvPr/>
        </p:nvSpPr>
        <p:spPr>
          <a:xfrm>
            <a:off x="6324587" y="1289171"/>
            <a:ext cx="26086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>
                <a:solidFill>
                  <a:schemeClr val="accent6"/>
                </a:solidFill>
              </a:rPr>
              <a:t>781 406</a:t>
            </a:r>
          </a:p>
        </p:txBody>
      </p:sp>
      <p:sp>
        <p:nvSpPr>
          <p:cNvPr id="50" name="ZoneTexte 49">
            <a:extLst>
              <a:ext uri="{FF2B5EF4-FFF2-40B4-BE49-F238E27FC236}">
                <a16:creationId xmlns:a16="http://schemas.microsoft.com/office/drawing/2014/main" id="{0435C780-B48E-424B-AB0E-770EC6DFFC6D}"/>
              </a:ext>
            </a:extLst>
          </p:cNvPr>
          <p:cNvSpPr txBox="1"/>
          <p:nvPr/>
        </p:nvSpPr>
        <p:spPr>
          <a:xfrm>
            <a:off x="5756125" y="1967700"/>
            <a:ext cx="30808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4800" dirty="0">
                <a:solidFill>
                  <a:schemeClr val="accent6"/>
                </a:solidFill>
              </a:rPr>
              <a:t>145 734</a:t>
            </a:r>
          </a:p>
        </p:txBody>
      </p:sp>
      <p:sp>
        <p:nvSpPr>
          <p:cNvPr id="338" name="CustomShape 1"/>
          <p:cNvSpPr/>
          <p:nvPr/>
        </p:nvSpPr>
        <p:spPr>
          <a:xfrm>
            <a:off x="457200" y="4465"/>
            <a:ext cx="4038120" cy="514080"/>
          </a:xfrm>
          <a:prstGeom prst="rect">
            <a:avLst/>
          </a:prstGeom>
          <a:gradFill rotWithShape="0">
            <a:gsLst>
              <a:gs pos="0">
                <a:srgbClr val="38B6D7"/>
              </a:gs>
              <a:gs pos="100000">
                <a:srgbClr val="A6E6FF"/>
              </a:gs>
            </a:gsLst>
            <a:lin ang="16200000"/>
          </a:gradFill>
          <a:ln>
            <a:solidFill>
              <a:srgbClr val="46AAC4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>
                <a:solidFill>
                  <a:srgbClr val="FFFFFF"/>
                </a:solidFill>
                <a:latin typeface="Calibri"/>
                <a:ea typeface="DejaVu Sans"/>
              </a:rPr>
              <a:t>CM1</a:t>
            </a:r>
            <a:endParaRPr lang="fr-FR" sz="2400" b="0" strike="noStrike" spc="-1">
              <a:latin typeface="Arial"/>
            </a:endParaRPr>
          </a:p>
        </p:txBody>
      </p:sp>
      <p:sp>
        <p:nvSpPr>
          <p:cNvPr id="339" name="CustomShape 2"/>
          <p:cNvSpPr/>
          <p:nvPr/>
        </p:nvSpPr>
        <p:spPr>
          <a:xfrm>
            <a:off x="4647240" y="0"/>
            <a:ext cx="4039560" cy="514080"/>
          </a:xfrm>
          <a:prstGeom prst="rect">
            <a:avLst/>
          </a:prstGeom>
          <a:gradFill rotWithShape="0">
            <a:gsLst>
              <a:gs pos="0">
                <a:srgbClr val="FF943D"/>
              </a:gs>
              <a:gs pos="100000">
                <a:srgbClr val="FFD2BC"/>
              </a:gs>
            </a:gsLst>
            <a:lin ang="16200000"/>
          </a:gradFill>
          <a:ln>
            <a:solidFill>
              <a:srgbClr val="F59240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CM2</a:t>
            </a:r>
            <a:endParaRPr lang="fr-FR" sz="2400" b="0" strike="noStrike" spc="-1" dirty="0">
              <a:latin typeface="Arial"/>
            </a:endParaRPr>
          </a:p>
        </p:txBody>
      </p:sp>
      <p:pic>
        <p:nvPicPr>
          <p:cNvPr id="343" name="Image 8"/>
          <p:cNvPicPr/>
          <p:nvPr/>
        </p:nvPicPr>
        <p:blipFill>
          <a:blip r:embed="rId3"/>
          <a:stretch/>
        </p:blipFill>
        <p:spPr>
          <a:xfrm>
            <a:off x="40812" y="4316150"/>
            <a:ext cx="8950270" cy="2596020"/>
          </a:xfrm>
          <a:prstGeom prst="rect">
            <a:avLst/>
          </a:prstGeom>
          <a:ln>
            <a:noFill/>
          </a:ln>
        </p:spPr>
      </p:pic>
      <p:grpSp>
        <p:nvGrpSpPr>
          <p:cNvPr id="16" name="Groupe 15">
            <a:extLst>
              <a:ext uri="{FF2B5EF4-FFF2-40B4-BE49-F238E27FC236}">
                <a16:creationId xmlns:a16="http://schemas.microsoft.com/office/drawing/2014/main" id="{58E6C7C9-C8D2-4E93-98DF-CDA7EE125B09}"/>
              </a:ext>
            </a:extLst>
          </p:cNvPr>
          <p:cNvGrpSpPr/>
          <p:nvPr/>
        </p:nvGrpSpPr>
        <p:grpSpPr>
          <a:xfrm>
            <a:off x="4289898" y="-22475"/>
            <a:ext cx="539003" cy="816430"/>
            <a:chOff x="25131" y="1"/>
            <a:chExt cx="539003" cy="816430"/>
          </a:xfrm>
        </p:grpSpPr>
        <p:pic>
          <p:nvPicPr>
            <p:cNvPr id="17" name="Picture 2" descr="Résultat de recherche d'images pour &quot;protège cahier violet&quot;">
              <a:extLst>
                <a:ext uri="{FF2B5EF4-FFF2-40B4-BE49-F238E27FC236}">
                  <a16:creationId xmlns:a16="http://schemas.microsoft.com/office/drawing/2014/main" id="{7A269CC2-1A15-45AE-8D0C-CED1F40A38C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647" t="2283" r="17647" b="4598"/>
            <a:stretch/>
          </p:blipFill>
          <p:spPr bwMode="auto">
            <a:xfrm>
              <a:off x="25131" y="1"/>
              <a:ext cx="539003" cy="8164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10DA8FC9-B48D-41E1-8707-0336B60200AE}"/>
                </a:ext>
              </a:extLst>
            </p:cNvPr>
            <p:cNvSpPr txBox="1"/>
            <p:nvPr/>
          </p:nvSpPr>
          <p:spPr>
            <a:xfrm>
              <a:off x="25132" y="408216"/>
              <a:ext cx="539002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fr-FR" sz="900" dirty="0"/>
                <a:t>Cahier du jour</a:t>
              </a:r>
            </a:p>
          </p:txBody>
        </p:sp>
      </p:grpSp>
      <p:sp>
        <p:nvSpPr>
          <p:cNvPr id="41" name="Rectangle 40">
            <a:extLst>
              <a:ext uri="{FF2B5EF4-FFF2-40B4-BE49-F238E27FC236}">
                <a16:creationId xmlns:a16="http://schemas.microsoft.com/office/drawing/2014/main" id="{93BC7E62-47DE-4C55-AD66-525F8539BA2C}"/>
              </a:ext>
            </a:extLst>
          </p:cNvPr>
          <p:cNvSpPr/>
          <p:nvPr/>
        </p:nvSpPr>
        <p:spPr>
          <a:xfrm>
            <a:off x="4495321" y="5076591"/>
            <a:ext cx="41914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2800" dirty="0">
                <a:solidFill>
                  <a:schemeClr val="accent6"/>
                </a:solidFill>
              </a:rPr>
              <a:t>2     0     9      9     9     9</a:t>
            </a:r>
          </a:p>
          <a:p>
            <a:pPr algn="r"/>
            <a:r>
              <a:rPr lang="fr-FR" sz="2800" dirty="0">
                <a:solidFill>
                  <a:schemeClr val="accent6"/>
                </a:solidFill>
              </a:rPr>
              <a:t>7     8     1      4     0     6</a:t>
            </a:r>
          </a:p>
          <a:p>
            <a:pPr algn="r"/>
            <a:r>
              <a:rPr lang="fr-FR" sz="2800" dirty="0">
                <a:solidFill>
                  <a:schemeClr val="accent6"/>
                </a:solidFill>
              </a:rPr>
              <a:t>1     4     5      7     3     4</a:t>
            </a:r>
          </a:p>
          <a:p>
            <a:pPr algn="r"/>
            <a:r>
              <a:rPr lang="fr-FR" sz="2800" dirty="0">
                <a:solidFill>
                  <a:schemeClr val="accent6"/>
                </a:solidFill>
              </a:rPr>
              <a:t>6     3     8      3     2     5</a:t>
            </a:r>
          </a:p>
        </p:txBody>
      </p:sp>
      <p:sp>
        <p:nvSpPr>
          <p:cNvPr id="75" name="CustomShape 3">
            <a:extLst>
              <a:ext uri="{FF2B5EF4-FFF2-40B4-BE49-F238E27FC236}">
                <a16:creationId xmlns:a16="http://schemas.microsoft.com/office/drawing/2014/main" id="{0E34390E-1007-4579-BFED-E2F39D84BCB5}"/>
              </a:ext>
            </a:extLst>
          </p:cNvPr>
          <p:cNvSpPr/>
          <p:nvPr/>
        </p:nvSpPr>
        <p:spPr>
          <a:xfrm>
            <a:off x="2476260" y="625071"/>
            <a:ext cx="4038120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285840" indent="-284040" algn="ctr">
              <a:lnSpc>
                <a:spcPct val="100000"/>
              </a:lnSpc>
              <a:buClr>
                <a:srgbClr val="00B050"/>
              </a:buClr>
              <a:buFont typeface="Arial"/>
              <a:buChar char="•"/>
            </a:pPr>
            <a:r>
              <a:rPr lang="fr-FR" sz="2400" b="0" strike="noStrike" spc="-1">
                <a:solidFill>
                  <a:srgbClr val="00B050"/>
                </a:solidFill>
                <a:latin typeface="Calibri"/>
                <a:ea typeface="DejaVu Sans"/>
              </a:rPr>
              <a:t>Dictée de nombres</a:t>
            </a:r>
            <a:endParaRPr lang="fr-FR" sz="2400" b="0" strike="noStrike" spc="-1">
              <a:latin typeface="Arial"/>
            </a:endParaRPr>
          </a:p>
        </p:txBody>
      </p:sp>
      <p:grpSp>
        <p:nvGrpSpPr>
          <p:cNvPr id="89" name="Groupe 88">
            <a:extLst>
              <a:ext uri="{FF2B5EF4-FFF2-40B4-BE49-F238E27FC236}">
                <a16:creationId xmlns:a16="http://schemas.microsoft.com/office/drawing/2014/main" id="{67D266AD-AE88-4E03-956E-932A8D22FAD6}"/>
              </a:ext>
            </a:extLst>
          </p:cNvPr>
          <p:cNvGrpSpPr/>
          <p:nvPr/>
        </p:nvGrpSpPr>
        <p:grpSpPr>
          <a:xfrm>
            <a:off x="6514380" y="656995"/>
            <a:ext cx="1548000" cy="648000"/>
            <a:chOff x="493910" y="679398"/>
            <a:chExt cx="1548000" cy="648000"/>
          </a:xfrm>
        </p:grpSpPr>
        <p:sp>
          <p:nvSpPr>
            <p:cNvPr id="90" name="Ellipse 89">
              <a:extLst>
                <a:ext uri="{FF2B5EF4-FFF2-40B4-BE49-F238E27FC236}">
                  <a16:creationId xmlns:a16="http://schemas.microsoft.com/office/drawing/2014/main" id="{B447D921-06C8-410F-A253-3D0F9EDCD20D}"/>
                </a:ext>
              </a:extLst>
            </p:cNvPr>
            <p:cNvSpPr/>
            <p:nvPr/>
          </p:nvSpPr>
          <p:spPr>
            <a:xfrm>
              <a:off x="786372" y="750902"/>
              <a:ext cx="447664" cy="568713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1" name="Rectangle : coins arrondis 90">
              <a:extLst>
                <a:ext uri="{FF2B5EF4-FFF2-40B4-BE49-F238E27FC236}">
                  <a16:creationId xmlns:a16="http://schemas.microsoft.com/office/drawing/2014/main" id="{677F3DE7-B6F6-416C-BEEE-0BFD58FDC031}"/>
                </a:ext>
              </a:extLst>
            </p:cNvPr>
            <p:cNvSpPr/>
            <p:nvPr/>
          </p:nvSpPr>
          <p:spPr>
            <a:xfrm>
              <a:off x="493910" y="679398"/>
              <a:ext cx="1548000" cy="648000"/>
            </a:xfrm>
            <a:prstGeom prst="round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92" name="Groupe 91">
            <a:extLst>
              <a:ext uri="{FF2B5EF4-FFF2-40B4-BE49-F238E27FC236}">
                <a16:creationId xmlns:a16="http://schemas.microsoft.com/office/drawing/2014/main" id="{516E7946-8827-4409-8735-D5F1C50056E8}"/>
              </a:ext>
            </a:extLst>
          </p:cNvPr>
          <p:cNvGrpSpPr/>
          <p:nvPr/>
        </p:nvGrpSpPr>
        <p:grpSpPr>
          <a:xfrm>
            <a:off x="6514380" y="2121258"/>
            <a:ext cx="1529111" cy="648000"/>
            <a:chOff x="531497" y="2102392"/>
            <a:chExt cx="1529111" cy="648000"/>
          </a:xfrm>
        </p:grpSpPr>
        <p:sp>
          <p:nvSpPr>
            <p:cNvPr id="93" name="Ellipse 92">
              <a:extLst>
                <a:ext uri="{FF2B5EF4-FFF2-40B4-BE49-F238E27FC236}">
                  <a16:creationId xmlns:a16="http://schemas.microsoft.com/office/drawing/2014/main" id="{B4CDAA3C-54C4-47C5-8ADF-D1C7D8BE2A12}"/>
                </a:ext>
              </a:extLst>
            </p:cNvPr>
            <p:cNvSpPr/>
            <p:nvPr/>
          </p:nvSpPr>
          <p:spPr>
            <a:xfrm>
              <a:off x="823959" y="2130773"/>
              <a:ext cx="447664" cy="565272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4" name="Rectangle : coins arrondis 93">
              <a:extLst>
                <a:ext uri="{FF2B5EF4-FFF2-40B4-BE49-F238E27FC236}">
                  <a16:creationId xmlns:a16="http://schemas.microsoft.com/office/drawing/2014/main" id="{715B2737-7F54-4772-8DDC-4E6AE43FC751}"/>
                </a:ext>
              </a:extLst>
            </p:cNvPr>
            <p:cNvSpPr/>
            <p:nvPr/>
          </p:nvSpPr>
          <p:spPr>
            <a:xfrm>
              <a:off x="531497" y="2102392"/>
              <a:ext cx="1529111" cy="648000"/>
            </a:xfrm>
            <a:prstGeom prst="round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95" name="Groupe 94">
            <a:extLst>
              <a:ext uri="{FF2B5EF4-FFF2-40B4-BE49-F238E27FC236}">
                <a16:creationId xmlns:a16="http://schemas.microsoft.com/office/drawing/2014/main" id="{E39FA347-48F1-4D65-A312-58C08CE0F08A}"/>
              </a:ext>
            </a:extLst>
          </p:cNvPr>
          <p:cNvGrpSpPr/>
          <p:nvPr/>
        </p:nvGrpSpPr>
        <p:grpSpPr>
          <a:xfrm>
            <a:off x="6514381" y="2800049"/>
            <a:ext cx="1547999" cy="648000"/>
            <a:chOff x="511940" y="2800049"/>
            <a:chExt cx="1547999" cy="648000"/>
          </a:xfrm>
        </p:grpSpPr>
        <p:sp>
          <p:nvSpPr>
            <p:cNvPr id="96" name="Ellipse 95">
              <a:extLst>
                <a:ext uri="{FF2B5EF4-FFF2-40B4-BE49-F238E27FC236}">
                  <a16:creationId xmlns:a16="http://schemas.microsoft.com/office/drawing/2014/main" id="{9E553130-E67C-4BAF-81CA-769646296FDD}"/>
                </a:ext>
              </a:extLst>
            </p:cNvPr>
            <p:cNvSpPr/>
            <p:nvPr/>
          </p:nvSpPr>
          <p:spPr>
            <a:xfrm>
              <a:off x="804401" y="2820690"/>
              <a:ext cx="393423" cy="56673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7" name="Rectangle : coins arrondis 96">
              <a:extLst>
                <a:ext uri="{FF2B5EF4-FFF2-40B4-BE49-F238E27FC236}">
                  <a16:creationId xmlns:a16="http://schemas.microsoft.com/office/drawing/2014/main" id="{29C3F3A0-BB75-4794-9976-F47DC9C48414}"/>
                </a:ext>
              </a:extLst>
            </p:cNvPr>
            <p:cNvSpPr/>
            <p:nvPr/>
          </p:nvSpPr>
          <p:spPr>
            <a:xfrm>
              <a:off x="511940" y="2800049"/>
              <a:ext cx="1547999" cy="648000"/>
            </a:xfrm>
            <a:prstGeom prst="round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98" name="Groupe 97">
            <a:extLst>
              <a:ext uri="{FF2B5EF4-FFF2-40B4-BE49-F238E27FC236}">
                <a16:creationId xmlns:a16="http://schemas.microsoft.com/office/drawing/2014/main" id="{05885561-74BE-4404-8AD5-0E89081FA511}"/>
              </a:ext>
            </a:extLst>
          </p:cNvPr>
          <p:cNvGrpSpPr/>
          <p:nvPr/>
        </p:nvGrpSpPr>
        <p:grpSpPr>
          <a:xfrm>
            <a:off x="6514380" y="1393134"/>
            <a:ext cx="1548000" cy="648000"/>
            <a:chOff x="511939" y="1393134"/>
            <a:chExt cx="1548000" cy="648000"/>
          </a:xfrm>
        </p:grpSpPr>
        <p:sp>
          <p:nvSpPr>
            <p:cNvPr id="99" name="Rectangle : coins arrondis 98">
              <a:extLst>
                <a:ext uri="{FF2B5EF4-FFF2-40B4-BE49-F238E27FC236}">
                  <a16:creationId xmlns:a16="http://schemas.microsoft.com/office/drawing/2014/main" id="{CBC81BB7-A56C-43B1-98A1-4B292778111B}"/>
                </a:ext>
              </a:extLst>
            </p:cNvPr>
            <p:cNvSpPr/>
            <p:nvPr/>
          </p:nvSpPr>
          <p:spPr>
            <a:xfrm>
              <a:off x="511939" y="1393134"/>
              <a:ext cx="1548000" cy="648000"/>
            </a:xfrm>
            <a:prstGeom prst="round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0" name="Ellipse 99">
              <a:extLst>
                <a:ext uri="{FF2B5EF4-FFF2-40B4-BE49-F238E27FC236}">
                  <a16:creationId xmlns:a16="http://schemas.microsoft.com/office/drawing/2014/main" id="{BD946347-E374-42D8-A165-FD95BFE31976}"/>
                </a:ext>
              </a:extLst>
            </p:cNvPr>
            <p:cNvSpPr/>
            <p:nvPr/>
          </p:nvSpPr>
          <p:spPr>
            <a:xfrm>
              <a:off x="804401" y="1434407"/>
              <a:ext cx="393422" cy="51359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46" name="CustomShape 4">
            <a:extLst>
              <a:ext uri="{FF2B5EF4-FFF2-40B4-BE49-F238E27FC236}">
                <a16:creationId xmlns:a16="http://schemas.microsoft.com/office/drawing/2014/main" id="{36D6CD8F-C66E-4943-A80D-569021403E36}"/>
              </a:ext>
            </a:extLst>
          </p:cNvPr>
          <p:cNvSpPr/>
          <p:nvPr/>
        </p:nvSpPr>
        <p:spPr>
          <a:xfrm>
            <a:off x="40812" y="3486793"/>
            <a:ext cx="9071138" cy="82954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1800">
              <a:lnSpc>
                <a:spcPct val="100000"/>
              </a:lnSpc>
              <a:buClr>
                <a:srgbClr val="00B050"/>
              </a:buClr>
            </a:pPr>
            <a:r>
              <a:rPr lang="fr-FR" sz="2400" spc="-1" dirty="0">
                <a:solidFill>
                  <a:srgbClr val="00B050"/>
                </a:solidFill>
                <a:latin typeface="Calibri"/>
              </a:rPr>
              <a:t>Pour chaque nombre, j’entoure le chiffre des dizaines de mille en rouge et le nombre de dizaines en vert.</a:t>
            </a:r>
            <a:endParaRPr lang="fr-FR" sz="2400" spc="-1" dirty="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F02CA558-3812-48D1-A9FC-C1B03381A64E}"/>
              </a:ext>
            </a:extLst>
          </p:cNvPr>
          <p:cNvSpPr/>
          <p:nvPr/>
        </p:nvSpPr>
        <p:spPr>
          <a:xfrm>
            <a:off x="489582" y="1967699"/>
            <a:ext cx="23317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4800" dirty="0">
                <a:solidFill>
                  <a:schemeClr val="accent1"/>
                </a:solidFill>
              </a:rPr>
              <a:t>87 201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BB36038A-2913-4413-B795-2D067046D66C}"/>
              </a:ext>
            </a:extLst>
          </p:cNvPr>
          <p:cNvSpPr/>
          <p:nvPr/>
        </p:nvSpPr>
        <p:spPr>
          <a:xfrm>
            <a:off x="489582" y="2700341"/>
            <a:ext cx="23317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4800" dirty="0">
                <a:solidFill>
                  <a:schemeClr val="accent1"/>
                </a:solidFill>
              </a:rPr>
              <a:t>52 468</a:t>
            </a:r>
          </a:p>
        </p:txBody>
      </p:sp>
      <p:grpSp>
        <p:nvGrpSpPr>
          <p:cNvPr id="54" name="Groupe 53">
            <a:extLst>
              <a:ext uri="{FF2B5EF4-FFF2-40B4-BE49-F238E27FC236}">
                <a16:creationId xmlns:a16="http://schemas.microsoft.com/office/drawing/2014/main" id="{1CC1AECF-3E71-4229-9A6C-24E0372EC3A6}"/>
              </a:ext>
            </a:extLst>
          </p:cNvPr>
          <p:cNvGrpSpPr/>
          <p:nvPr/>
        </p:nvGrpSpPr>
        <p:grpSpPr>
          <a:xfrm>
            <a:off x="807967" y="656995"/>
            <a:ext cx="1332000" cy="648000"/>
            <a:chOff x="789938" y="679398"/>
            <a:chExt cx="1332000" cy="648000"/>
          </a:xfrm>
        </p:grpSpPr>
        <p:sp>
          <p:nvSpPr>
            <p:cNvPr id="55" name="Ellipse 54">
              <a:extLst>
                <a:ext uri="{FF2B5EF4-FFF2-40B4-BE49-F238E27FC236}">
                  <a16:creationId xmlns:a16="http://schemas.microsoft.com/office/drawing/2014/main" id="{4F85ADE0-3739-49D2-A9A5-1EC1326009CC}"/>
                </a:ext>
              </a:extLst>
            </p:cNvPr>
            <p:cNvSpPr/>
            <p:nvPr/>
          </p:nvSpPr>
          <p:spPr>
            <a:xfrm>
              <a:off x="796685" y="713422"/>
              <a:ext cx="447664" cy="568713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6" name="Rectangle : coins arrondis 55">
              <a:extLst>
                <a:ext uri="{FF2B5EF4-FFF2-40B4-BE49-F238E27FC236}">
                  <a16:creationId xmlns:a16="http://schemas.microsoft.com/office/drawing/2014/main" id="{42E782EE-9098-4C35-8AD3-A2DBEEB227A6}"/>
                </a:ext>
              </a:extLst>
            </p:cNvPr>
            <p:cNvSpPr/>
            <p:nvPr/>
          </p:nvSpPr>
          <p:spPr>
            <a:xfrm>
              <a:off x="789938" y="679398"/>
              <a:ext cx="1332000" cy="648000"/>
            </a:xfrm>
            <a:prstGeom prst="round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57" name="Groupe 56">
            <a:extLst>
              <a:ext uri="{FF2B5EF4-FFF2-40B4-BE49-F238E27FC236}">
                <a16:creationId xmlns:a16="http://schemas.microsoft.com/office/drawing/2014/main" id="{8F274AD9-3F04-49A0-A193-8721F7153908}"/>
              </a:ext>
            </a:extLst>
          </p:cNvPr>
          <p:cNvGrpSpPr/>
          <p:nvPr/>
        </p:nvGrpSpPr>
        <p:grpSpPr>
          <a:xfrm>
            <a:off x="781049" y="2121258"/>
            <a:ext cx="1296001" cy="648000"/>
            <a:chOff x="800607" y="2102392"/>
            <a:chExt cx="1334532" cy="648000"/>
          </a:xfrm>
        </p:grpSpPr>
        <p:sp>
          <p:nvSpPr>
            <p:cNvPr id="58" name="Ellipse 57">
              <a:extLst>
                <a:ext uri="{FF2B5EF4-FFF2-40B4-BE49-F238E27FC236}">
                  <a16:creationId xmlns:a16="http://schemas.microsoft.com/office/drawing/2014/main" id="{BD8CD08D-C0C7-4FB6-A2E0-E67512572325}"/>
                </a:ext>
              </a:extLst>
            </p:cNvPr>
            <p:cNvSpPr/>
            <p:nvPr/>
          </p:nvSpPr>
          <p:spPr>
            <a:xfrm>
              <a:off x="800607" y="2114233"/>
              <a:ext cx="447664" cy="565272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9" name="Rectangle : coins arrondis 58">
              <a:extLst>
                <a:ext uri="{FF2B5EF4-FFF2-40B4-BE49-F238E27FC236}">
                  <a16:creationId xmlns:a16="http://schemas.microsoft.com/office/drawing/2014/main" id="{43381F91-778D-41E9-A78A-8A3776EFACAF}"/>
                </a:ext>
              </a:extLst>
            </p:cNvPr>
            <p:cNvSpPr/>
            <p:nvPr/>
          </p:nvSpPr>
          <p:spPr>
            <a:xfrm>
              <a:off x="800608" y="2102392"/>
              <a:ext cx="1334531" cy="648000"/>
            </a:xfrm>
            <a:prstGeom prst="round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grpSp>
        <p:nvGrpSpPr>
          <p:cNvPr id="60" name="Groupe 59">
            <a:extLst>
              <a:ext uri="{FF2B5EF4-FFF2-40B4-BE49-F238E27FC236}">
                <a16:creationId xmlns:a16="http://schemas.microsoft.com/office/drawing/2014/main" id="{0580E56C-973C-48A1-BABD-C3888A473967}"/>
              </a:ext>
            </a:extLst>
          </p:cNvPr>
          <p:cNvGrpSpPr/>
          <p:nvPr/>
        </p:nvGrpSpPr>
        <p:grpSpPr>
          <a:xfrm>
            <a:off x="758546" y="2800049"/>
            <a:ext cx="1296000" cy="648000"/>
            <a:chOff x="758546" y="2800049"/>
            <a:chExt cx="1296000" cy="648000"/>
          </a:xfrm>
        </p:grpSpPr>
        <p:sp>
          <p:nvSpPr>
            <p:cNvPr id="61" name="Ellipse 60">
              <a:extLst>
                <a:ext uri="{FF2B5EF4-FFF2-40B4-BE49-F238E27FC236}">
                  <a16:creationId xmlns:a16="http://schemas.microsoft.com/office/drawing/2014/main" id="{62298EEF-1AB1-44E5-9C88-A5663B465183}"/>
                </a:ext>
              </a:extLst>
            </p:cNvPr>
            <p:cNvSpPr/>
            <p:nvPr/>
          </p:nvSpPr>
          <p:spPr>
            <a:xfrm>
              <a:off x="781049" y="2820690"/>
              <a:ext cx="447664" cy="56673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2" name="Rectangle : coins arrondis 61">
              <a:extLst>
                <a:ext uri="{FF2B5EF4-FFF2-40B4-BE49-F238E27FC236}">
                  <a16:creationId xmlns:a16="http://schemas.microsoft.com/office/drawing/2014/main" id="{2D5BDE03-2CA7-44DE-97D3-0A427FE2A8B5}"/>
                </a:ext>
              </a:extLst>
            </p:cNvPr>
            <p:cNvSpPr/>
            <p:nvPr/>
          </p:nvSpPr>
          <p:spPr>
            <a:xfrm>
              <a:off x="758546" y="2800049"/>
              <a:ext cx="1296000" cy="648000"/>
            </a:xfrm>
            <a:prstGeom prst="round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63" name="Groupe 62">
            <a:extLst>
              <a:ext uri="{FF2B5EF4-FFF2-40B4-BE49-F238E27FC236}">
                <a16:creationId xmlns:a16="http://schemas.microsoft.com/office/drawing/2014/main" id="{F653A51D-C4F3-42BC-9BAE-1575F3DDA3B6}"/>
              </a:ext>
            </a:extLst>
          </p:cNvPr>
          <p:cNvGrpSpPr/>
          <p:nvPr/>
        </p:nvGrpSpPr>
        <p:grpSpPr>
          <a:xfrm>
            <a:off x="781050" y="1393134"/>
            <a:ext cx="1329665" cy="648000"/>
            <a:chOff x="781050" y="1393134"/>
            <a:chExt cx="1329665" cy="648000"/>
          </a:xfrm>
        </p:grpSpPr>
        <p:sp>
          <p:nvSpPr>
            <p:cNvPr id="64" name="Rectangle : coins arrondis 63">
              <a:extLst>
                <a:ext uri="{FF2B5EF4-FFF2-40B4-BE49-F238E27FC236}">
                  <a16:creationId xmlns:a16="http://schemas.microsoft.com/office/drawing/2014/main" id="{03B134DA-E73D-46F8-82D6-5A42C3A213EC}"/>
                </a:ext>
              </a:extLst>
            </p:cNvPr>
            <p:cNvSpPr/>
            <p:nvPr/>
          </p:nvSpPr>
          <p:spPr>
            <a:xfrm>
              <a:off x="814715" y="1393134"/>
              <a:ext cx="1296000" cy="648000"/>
            </a:xfrm>
            <a:prstGeom prst="round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5" name="Ellipse 64">
              <a:extLst>
                <a:ext uri="{FF2B5EF4-FFF2-40B4-BE49-F238E27FC236}">
                  <a16:creationId xmlns:a16="http://schemas.microsoft.com/office/drawing/2014/main" id="{16F0363A-2A08-4E33-BD7E-F2058A6AE876}"/>
                </a:ext>
              </a:extLst>
            </p:cNvPr>
            <p:cNvSpPr/>
            <p:nvPr/>
          </p:nvSpPr>
          <p:spPr>
            <a:xfrm>
              <a:off x="781050" y="1417105"/>
              <a:ext cx="447664" cy="568713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66" name="Rectangle 65">
            <a:extLst>
              <a:ext uri="{FF2B5EF4-FFF2-40B4-BE49-F238E27FC236}">
                <a16:creationId xmlns:a16="http://schemas.microsoft.com/office/drawing/2014/main" id="{56DC09DD-4123-4CE5-AF9C-F4689C03129F}"/>
              </a:ext>
            </a:extLst>
          </p:cNvPr>
          <p:cNvSpPr/>
          <p:nvPr/>
        </p:nvSpPr>
        <p:spPr>
          <a:xfrm>
            <a:off x="758546" y="587112"/>
            <a:ext cx="212032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4800" dirty="0">
                <a:solidFill>
                  <a:schemeClr val="accent1"/>
                </a:solidFill>
              </a:rPr>
              <a:t>10 274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4DC35336-9074-4DDD-AE80-2A90E2E7E14A}"/>
              </a:ext>
            </a:extLst>
          </p:cNvPr>
          <p:cNvSpPr/>
          <p:nvPr/>
        </p:nvSpPr>
        <p:spPr>
          <a:xfrm>
            <a:off x="229325" y="1289171"/>
            <a:ext cx="26212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4800" dirty="0">
                <a:solidFill>
                  <a:schemeClr val="accent1"/>
                </a:solidFill>
              </a:rPr>
              <a:t>29 999</a:t>
            </a:r>
          </a:p>
        </p:txBody>
      </p:sp>
    </p:spTree>
    <p:extLst>
      <p:ext uri="{BB962C8B-B14F-4D97-AF65-F5344CB8AC3E}">
        <p14:creationId xmlns:p14="http://schemas.microsoft.com/office/powerpoint/2010/main" val="3291384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>
            <a:extLst>
              <a:ext uri="{FF2B5EF4-FFF2-40B4-BE49-F238E27FC236}">
                <a16:creationId xmlns:a16="http://schemas.microsoft.com/office/drawing/2014/main" id="{2AF63A10-5535-4293-9B55-63E3CE3E1E19}"/>
              </a:ext>
            </a:extLst>
          </p:cNvPr>
          <p:cNvSpPr/>
          <p:nvPr/>
        </p:nvSpPr>
        <p:spPr>
          <a:xfrm>
            <a:off x="307009" y="1289171"/>
            <a:ext cx="26212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4800" dirty="0">
                <a:solidFill>
                  <a:schemeClr val="accent1"/>
                </a:solidFill>
              </a:rPr>
              <a:t>66 500 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2492423-2448-417D-BA17-D8448E29CE53}"/>
              </a:ext>
            </a:extLst>
          </p:cNvPr>
          <p:cNvSpPr/>
          <p:nvPr/>
        </p:nvSpPr>
        <p:spPr>
          <a:xfrm>
            <a:off x="814715" y="587112"/>
            <a:ext cx="20820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4800" dirty="0">
                <a:solidFill>
                  <a:schemeClr val="accent1"/>
                </a:solidFill>
              </a:rPr>
              <a:t>13 548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02AAAB5-22FE-4AD0-8A2A-F537BCEE10A2}"/>
              </a:ext>
            </a:extLst>
          </p:cNvPr>
          <p:cNvSpPr/>
          <p:nvPr/>
        </p:nvSpPr>
        <p:spPr>
          <a:xfrm>
            <a:off x="544317" y="1967700"/>
            <a:ext cx="23317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4800" dirty="0">
                <a:solidFill>
                  <a:schemeClr val="accent1"/>
                </a:solidFill>
              </a:rPr>
              <a:t>4 605 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3A586C7-8DAF-49C3-89A6-10EE2A1CF1AA}"/>
              </a:ext>
            </a:extLst>
          </p:cNvPr>
          <p:cNvSpPr/>
          <p:nvPr/>
        </p:nvSpPr>
        <p:spPr>
          <a:xfrm>
            <a:off x="544317" y="2699723"/>
            <a:ext cx="23317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4800" dirty="0">
                <a:solidFill>
                  <a:schemeClr val="accent1"/>
                </a:solidFill>
              </a:rPr>
              <a:t>56 742 </a:t>
            </a:r>
          </a:p>
        </p:txBody>
      </p:sp>
      <p:sp>
        <p:nvSpPr>
          <p:cNvPr id="338" name="CustomShape 1"/>
          <p:cNvSpPr/>
          <p:nvPr/>
        </p:nvSpPr>
        <p:spPr>
          <a:xfrm>
            <a:off x="457200" y="4465"/>
            <a:ext cx="4038120" cy="514080"/>
          </a:xfrm>
          <a:prstGeom prst="rect">
            <a:avLst/>
          </a:prstGeom>
          <a:gradFill rotWithShape="0">
            <a:gsLst>
              <a:gs pos="0">
                <a:srgbClr val="38B6D7"/>
              </a:gs>
              <a:gs pos="100000">
                <a:srgbClr val="A6E6FF"/>
              </a:gs>
            </a:gsLst>
            <a:lin ang="16200000"/>
          </a:gradFill>
          <a:ln>
            <a:solidFill>
              <a:srgbClr val="46AAC4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>
                <a:solidFill>
                  <a:srgbClr val="FFFFFF"/>
                </a:solidFill>
                <a:latin typeface="Calibri"/>
                <a:ea typeface="DejaVu Sans"/>
              </a:rPr>
              <a:t>CM1</a:t>
            </a:r>
            <a:endParaRPr lang="fr-FR" sz="2400" b="0" strike="noStrike" spc="-1">
              <a:latin typeface="Arial"/>
            </a:endParaRPr>
          </a:p>
        </p:txBody>
      </p:sp>
      <p:sp>
        <p:nvSpPr>
          <p:cNvPr id="339" name="CustomShape 2"/>
          <p:cNvSpPr/>
          <p:nvPr/>
        </p:nvSpPr>
        <p:spPr>
          <a:xfrm>
            <a:off x="4647240" y="0"/>
            <a:ext cx="4039560" cy="514080"/>
          </a:xfrm>
          <a:prstGeom prst="rect">
            <a:avLst/>
          </a:prstGeom>
          <a:gradFill rotWithShape="0">
            <a:gsLst>
              <a:gs pos="0">
                <a:srgbClr val="FF943D"/>
              </a:gs>
              <a:gs pos="100000">
                <a:srgbClr val="FFD2BC"/>
              </a:gs>
            </a:gsLst>
            <a:lin ang="16200000"/>
          </a:gradFill>
          <a:ln>
            <a:solidFill>
              <a:srgbClr val="F59240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CM2</a:t>
            </a:r>
            <a:endParaRPr lang="fr-FR" sz="2400" b="0" strike="noStrike" spc="-1" dirty="0">
              <a:latin typeface="Arial"/>
            </a:endParaRPr>
          </a:p>
        </p:txBody>
      </p:sp>
      <p:sp>
        <p:nvSpPr>
          <p:cNvPr id="340" name="CustomShape 3"/>
          <p:cNvSpPr/>
          <p:nvPr/>
        </p:nvSpPr>
        <p:spPr>
          <a:xfrm>
            <a:off x="2476260" y="625071"/>
            <a:ext cx="4038120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285840" indent="-284040" algn="ctr">
              <a:lnSpc>
                <a:spcPct val="100000"/>
              </a:lnSpc>
              <a:buClr>
                <a:srgbClr val="00B050"/>
              </a:buClr>
              <a:buFont typeface="Arial"/>
              <a:buChar char="•"/>
            </a:pPr>
            <a:r>
              <a:rPr lang="fr-FR" sz="2400" b="0" strike="noStrike" spc="-1">
                <a:solidFill>
                  <a:srgbClr val="00B050"/>
                </a:solidFill>
                <a:latin typeface="Calibri"/>
                <a:ea typeface="DejaVu Sans"/>
              </a:rPr>
              <a:t>Dictée de nombres</a:t>
            </a:r>
            <a:endParaRPr lang="fr-FR" sz="2400" b="0" strike="noStrike" spc="-1">
              <a:latin typeface="Arial"/>
            </a:endParaRPr>
          </a:p>
        </p:txBody>
      </p:sp>
      <p:pic>
        <p:nvPicPr>
          <p:cNvPr id="343" name="Image 8"/>
          <p:cNvPicPr/>
          <p:nvPr/>
        </p:nvPicPr>
        <p:blipFill>
          <a:blip r:embed="rId3"/>
          <a:stretch/>
        </p:blipFill>
        <p:spPr>
          <a:xfrm>
            <a:off x="40812" y="4316150"/>
            <a:ext cx="8950270" cy="2596020"/>
          </a:xfrm>
          <a:prstGeom prst="rect">
            <a:avLst/>
          </a:prstGeom>
          <a:ln>
            <a:noFill/>
          </a:ln>
        </p:spPr>
      </p:pic>
      <p:grpSp>
        <p:nvGrpSpPr>
          <p:cNvPr id="16" name="Groupe 15">
            <a:extLst>
              <a:ext uri="{FF2B5EF4-FFF2-40B4-BE49-F238E27FC236}">
                <a16:creationId xmlns:a16="http://schemas.microsoft.com/office/drawing/2014/main" id="{58E6C7C9-C8D2-4E93-98DF-CDA7EE125B09}"/>
              </a:ext>
            </a:extLst>
          </p:cNvPr>
          <p:cNvGrpSpPr/>
          <p:nvPr/>
        </p:nvGrpSpPr>
        <p:grpSpPr>
          <a:xfrm>
            <a:off x="4289898" y="-22475"/>
            <a:ext cx="539003" cy="816430"/>
            <a:chOff x="25131" y="1"/>
            <a:chExt cx="539003" cy="816430"/>
          </a:xfrm>
        </p:grpSpPr>
        <p:pic>
          <p:nvPicPr>
            <p:cNvPr id="17" name="Picture 2" descr="Résultat de recherche d'images pour &quot;protège cahier violet&quot;">
              <a:extLst>
                <a:ext uri="{FF2B5EF4-FFF2-40B4-BE49-F238E27FC236}">
                  <a16:creationId xmlns:a16="http://schemas.microsoft.com/office/drawing/2014/main" id="{7A269CC2-1A15-45AE-8D0C-CED1F40A38C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647" t="2283" r="17647" b="4598"/>
            <a:stretch/>
          </p:blipFill>
          <p:spPr bwMode="auto">
            <a:xfrm>
              <a:off x="25131" y="1"/>
              <a:ext cx="539003" cy="8164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10DA8FC9-B48D-41E1-8707-0336B60200AE}"/>
                </a:ext>
              </a:extLst>
            </p:cNvPr>
            <p:cNvSpPr txBox="1"/>
            <p:nvPr/>
          </p:nvSpPr>
          <p:spPr>
            <a:xfrm>
              <a:off x="25132" y="408216"/>
              <a:ext cx="539002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fr-FR" sz="900" dirty="0"/>
                <a:t>Cahier du jour</a:t>
              </a:r>
            </a:p>
          </p:txBody>
        </p:sp>
      </p:grpSp>
      <p:grpSp>
        <p:nvGrpSpPr>
          <p:cNvPr id="3" name="Groupe 2">
            <a:extLst>
              <a:ext uri="{FF2B5EF4-FFF2-40B4-BE49-F238E27FC236}">
                <a16:creationId xmlns:a16="http://schemas.microsoft.com/office/drawing/2014/main" id="{D000E1B0-EB4C-42F2-A8E8-1B919AF08D8F}"/>
              </a:ext>
            </a:extLst>
          </p:cNvPr>
          <p:cNvGrpSpPr/>
          <p:nvPr/>
        </p:nvGrpSpPr>
        <p:grpSpPr>
          <a:xfrm>
            <a:off x="789938" y="679398"/>
            <a:ext cx="2106822" cy="648000"/>
            <a:chOff x="789938" y="679398"/>
            <a:chExt cx="2106822" cy="648000"/>
          </a:xfrm>
        </p:grpSpPr>
        <p:sp>
          <p:nvSpPr>
            <p:cNvPr id="2" name="Ellipse 1">
              <a:extLst>
                <a:ext uri="{FF2B5EF4-FFF2-40B4-BE49-F238E27FC236}">
                  <a16:creationId xmlns:a16="http://schemas.microsoft.com/office/drawing/2014/main" id="{132659BB-3837-4B5B-B043-DFABA5B5C588}"/>
                </a:ext>
              </a:extLst>
            </p:cNvPr>
            <p:cNvSpPr/>
            <p:nvPr/>
          </p:nvSpPr>
          <p:spPr>
            <a:xfrm>
              <a:off x="2409617" y="732283"/>
              <a:ext cx="487143" cy="56673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" name="Rectangle : coins arrondis 26">
              <a:extLst>
                <a:ext uri="{FF2B5EF4-FFF2-40B4-BE49-F238E27FC236}">
                  <a16:creationId xmlns:a16="http://schemas.microsoft.com/office/drawing/2014/main" id="{49BBEC09-4D07-49E9-9E97-22141A9508A3}"/>
                </a:ext>
              </a:extLst>
            </p:cNvPr>
            <p:cNvSpPr/>
            <p:nvPr/>
          </p:nvSpPr>
          <p:spPr>
            <a:xfrm>
              <a:off x="789938" y="679398"/>
              <a:ext cx="961370" cy="648000"/>
            </a:xfrm>
            <a:prstGeom prst="round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7" name="Groupe 6">
            <a:extLst>
              <a:ext uri="{FF2B5EF4-FFF2-40B4-BE49-F238E27FC236}">
                <a16:creationId xmlns:a16="http://schemas.microsoft.com/office/drawing/2014/main" id="{E8363825-B063-4522-8CEA-DEE581820A38}"/>
              </a:ext>
            </a:extLst>
          </p:cNvPr>
          <p:cNvGrpSpPr/>
          <p:nvPr/>
        </p:nvGrpSpPr>
        <p:grpSpPr>
          <a:xfrm>
            <a:off x="770380" y="1393134"/>
            <a:ext cx="2173673" cy="648000"/>
            <a:chOff x="770380" y="1393134"/>
            <a:chExt cx="2173673" cy="648000"/>
          </a:xfrm>
        </p:grpSpPr>
        <p:sp>
          <p:nvSpPr>
            <p:cNvPr id="24" name="Ellipse 23">
              <a:extLst>
                <a:ext uri="{FF2B5EF4-FFF2-40B4-BE49-F238E27FC236}">
                  <a16:creationId xmlns:a16="http://schemas.microsoft.com/office/drawing/2014/main" id="{BDABB009-1650-40A9-B216-3ED0430BC08A}"/>
                </a:ext>
              </a:extLst>
            </p:cNvPr>
            <p:cNvSpPr/>
            <p:nvPr/>
          </p:nvSpPr>
          <p:spPr>
            <a:xfrm>
              <a:off x="2456910" y="1417701"/>
              <a:ext cx="487143" cy="56673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8" name="Rectangle : coins arrondis 27">
              <a:extLst>
                <a:ext uri="{FF2B5EF4-FFF2-40B4-BE49-F238E27FC236}">
                  <a16:creationId xmlns:a16="http://schemas.microsoft.com/office/drawing/2014/main" id="{6C669FBE-E035-4ECD-860B-90763FBAF201}"/>
                </a:ext>
              </a:extLst>
            </p:cNvPr>
            <p:cNvSpPr/>
            <p:nvPr/>
          </p:nvSpPr>
          <p:spPr>
            <a:xfrm>
              <a:off x="770380" y="1393134"/>
              <a:ext cx="961370" cy="648000"/>
            </a:xfrm>
            <a:prstGeom prst="round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8" name="Groupe 7">
            <a:extLst>
              <a:ext uri="{FF2B5EF4-FFF2-40B4-BE49-F238E27FC236}">
                <a16:creationId xmlns:a16="http://schemas.microsoft.com/office/drawing/2014/main" id="{4652DD30-F895-41EC-A899-6C694FDEEC27}"/>
              </a:ext>
            </a:extLst>
          </p:cNvPr>
          <p:cNvGrpSpPr/>
          <p:nvPr/>
        </p:nvGrpSpPr>
        <p:grpSpPr>
          <a:xfrm>
            <a:off x="1162049" y="2094880"/>
            <a:ext cx="1734711" cy="655512"/>
            <a:chOff x="1162049" y="2094880"/>
            <a:chExt cx="1734711" cy="655512"/>
          </a:xfrm>
        </p:grpSpPr>
        <p:sp>
          <p:nvSpPr>
            <p:cNvPr id="25" name="Ellipse 24">
              <a:extLst>
                <a:ext uri="{FF2B5EF4-FFF2-40B4-BE49-F238E27FC236}">
                  <a16:creationId xmlns:a16="http://schemas.microsoft.com/office/drawing/2014/main" id="{AA7BED5B-14A8-4BD2-A431-4FD9FA3B4A60}"/>
                </a:ext>
              </a:extLst>
            </p:cNvPr>
            <p:cNvSpPr/>
            <p:nvPr/>
          </p:nvSpPr>
          <p:spPr>
            <a:xfrm>
              <a:off x="2409617" y="2094880"/>
              <a:ext cx="487143" cy="56673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" name="Rectangle : coins arrondis 28">
              <a:extLst>
                <a:ext uri="{FF2B5EF4-FFF2-40B4-BE49-F238E27FC236}">
                  <a16:creationId xmlns:a16="http://schemas.microsoft.com/office/drawing/2014/main" id="{E8F47FBD-8EFD-44F9-93BA-1590F83D9207}"/>
                </a:ext>
              </a:extLst>
            </p:cNvPr>
            <p:cNvSpPr/>
            <p:nvPr/>
          </p:nvSpPr>
          <p:spPr>
            <a:xfrm>
              <a:off x="1162049" y="2102392"/>
              <a:ext cx="557867" cy="648000"/>
            </a:xfrm>
            <a:prstGeom prst="round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0" name="Groupe 9">
            <a:extLst>
              <a:ext uri="{FF2B5EF4-FFF2-40B4-BE49-F238E27FC236}">
                <a16:creationId xmlns:a16="http://schemas.microsoft.com/office/drawing/2014/main" id="{9C7557DB-0213-4D56-81DB-71C5B53209AD}"/>
              </a:ext>
            </a:extLst>
          </p:cNvPr>
          <p:cNvGrpSpPr/>
          <p:nvPr/>
        </p:nvGrpSpPr>
        <p:grpSpPr>
          <a:xfrm>
            <a:off x="758547" y="2800049"/>
            <a:ext cx="2127997" cy="648000"/>
            <a:chOff x="758547" y="2800049"/>
            <a:chExt cx="2127997" cy="648000"/>
          </a:xfrm>
        </p:grpSpPr>
        <p:sp>
          <p:nvSpPr>
            <p:cNvPr id="26" name="Ellipse 25">
              <a:extLst>
                <a:ext uri="{FF2B5EF4-FFF2-40B4-BE49-F238E27FC236}">
                  <a16:creationId xmlns:a16="http://schemas.microsoft.com/office/drawing/2014/main" id="{B6D22AFF-0926-49BD-B492-3907CEEF00A0}"/>
                </a:ext>
              </a:extLst>
            </p:cNvPr>
            <p:cNvSpPr/>
            <p:nvPr/>
          </p:nvSpPr>
          <p:spPr>
            <a:xfrm>
              <a:off x="2399401" y="2840681"/>
              <a:ext cx="487143" cy="56673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Rectangle : coins arrondis 29">
              <a:extLst>
                <a:ext uri="{FF2B5EF4-FFF2-40B4-BE49-F238E27FC236}">
                  <a16:creationId xmlns:a16="http://schemas.microsoft.com/office/drawing/2014/main" id="{7FE395A9-F426-42DB-85D7-B179D2E32566}"/>
                </a:ext>
              </a:extLst>
            </p:cNvPr>
            <p:cNvSpPr/>
            <p:nvPr/>
          </p:nvSpPr>
          <p:spPr>
            <a:xfrm>
              <a:off x="758547" y="2800049"/>
              <a:ext cx="961370" cy="648000"/>
            </a:xfrm>
            <a:prstGeom prst="round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31" name="Rectangle 30">
            <a:extLst>
              <a:ext uri="{FF2B5EF4-FFF2-40B4-BE49-F238E27FC236}">
                <a16:creationId xmlns:a16="http://schemas.microsoft.com/office/drawing/2014/main" id="{833328B1-9F86-44D1-9E59-08DDEC8ACD03}"/>
              </a:ext>
            </a:extLst>
          </p:cNvPr>
          <p:cNvSpPr/>
          <p:nvPr/>
        </p:nvSpPr>
        <p:spPr>
          <a:xfrm>
            <a:off x="5257800" y="5076591"/>
            <a:ext cx="3429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2800" dirty="0">
                <a:solidFill>
                  <a:schemeClr val="accent1"/>
                </a:solidFill>
              </a:rPr>
              <a:t>1    3      5     4     8</a:t>
            </a:r>
          </a:p>
          <a:p>
            <a:pPr algn="r"/>
            <a:r>
              <a:rPr lang="fr-FR" sz="2800" dirty="0">
                <a:solidFill>
                  <a:schemeClr val="accent1"/>
                </a:solidFill>
              </a:rPr>
              <a:t>6    6      5     0     0</a:t>
            </a:r>
          </a:p>
          <a:p>
            <a:pPr algn="r"/>
            <a:r>
              <a:rPr lang="fr-FR" sz="2800" dirty="0">
                <a:solidFill>
                  <a:schemeClr val="accent1"/>
                </a:solidFill>
              </a:rPr>
              <a:t>4      6     0     5</a:t>
            </a:r>
          </a:p>
          <a:p>
            <a:pPr algn="r"/>
            <a:r>
              <a:rPr lang="fr-FR" sz="2800" dirty="0">
                <a:solidFill>
                  <a:schemeClr val="accent1"/>
                </a:solidFill>
              </a:rPr>
              <a:t>5     6      7     4     2</a:t>
            </a:r>
          </a:p>
        </p:txBody>
      </p:sp>
      <p:sp>
        <p:nvSpPr>
          <p:cNvPr id="32" name="CustomShape 4">
            <a:extLst>
              <a:ext uri="{FF2B5EF4-FFF2-40B4-BE49-F238E27FC236}">
                <a16:creationId xmlns:a16="http://schemas.microsoft.com/office/drawing/2014/main" id="{EE3EFD5A-56E4-455B-BF56-6BBAAF0A5A3C}"/>
              </a:ext>
            </a:extLst>
          </p:cNvPr>
          <p:cNvSpPr/>
          <p:nvPr/>
        </p:nvSpPr>
        <p:spPr>
          <a:xfrm>
            <a:off x="40812" y="3486793"/>
            <a:ext cx="9071138" cy="82954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1800">
              <a:lnSpc>
                <a:spcPct val="100000"/>
              </a:lnSpc>
              <a:buClr>
                <a:srgbClr val="00B050"/>
              </a:buClr>
            </a:pPr>
            <a:r>
              <a:rPr lang="fr-FR" sz="2400" spc="-1" dirty="0">
                <a:solidFill>
                  <a:srgbClr val="00B050"/>
                </a:solidFill>
                <a:latin typeface="Calibri"/>
              </a:rPr>
              <a:t>Pour chaque nombre, j’entoure le chiffre des unités en rouge et le nombre de milliers en vert.</a:t>
            </a:r>
            <a:endParaRPr lang="fr-FR" sz="2400" spc="-1" dirty="0"/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504AA64A-5B11-4B39-8F28-965622446F1F}"/>
              </a:ext>
            </a:extLst>
          </p:cNvPr>
          <p:cNvSpPr txBox="1"/>
          <p:nvPr/>
        </p:nvSpPr>
        <p:spPr>
          <a:xfrm>
            <a:off x="5575198" y="625071"/>
            <a:ext cx="32617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4800" dirty="0">
                <a:solidFill>
                  <a:schemeClr val="accent6"/>
                </a:solidFill>
              </a:rPr>
              <a:t>273 156 </a:t>
            </a: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6C0C42B2-F08B-4505-BDF5-37492BE2B6AE}"/>
              </a:ext>
            </a:extLst>
          </p:cNvPr>
          <p:cNvSpPr txBox="1"/>
          <p:nvPr/>
        </p:nvSpPr>
        <p:spPr>
          <a:xfrm>
            <a:off x="6422198" y="1289171"/>
            <a:ext cx="24607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>
                <a:solidFill>
                  <a:schemeClr val="accent6"/>
                </a:solidFill>
              </a:rPr>
              <a:t>160 506  </a:t>
            </a:r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856F0932-A09A-4F41-A340-3A2AEAB5717B}"/>
              </a:ext>
            </a:extLst>
          </p:cNvPr>
          <p:cNvSpPr txBox="1"/>
          <p:nvPr/>
        </p:nvSpPr>
        <p:spPr>
          <a:xfrm>
            <a:off x="5802050" y="1967700"/>
            <a:ext cx="30808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4800" dirty="0">
                <a:solidFill>
                  <a:schemeClr val="accent6"/>
                </a:solidFill>
              </a:rPr>
              <a:t>32 789 </a:t>
            </a:r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44B87879-6AF4-4EE0-8A3A-3D19B69435E1}"/>
              </a:ext>
            </a:extLst>
          </p:cNvPr>
          <p:cNvSpPr txBox="1"/>
          <p:nvPr/>
        </p:nvSpPr>
        <p:spPr>
          <a:xfrm>
            <a:off x="6286211" y="2651013"/>
            <a:ext cx="2614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4800" dirty="0">
                <a:solidFill>
                  <a:schemeClr val="accent6"/>
                </a:solidFill>
              </a:rPr>
              <a:t>784 023  </a:t>
            </a:r>
          </a:p>
        </p:txBody>
      </p:sp>
    </p:spTree>
    <p:extLst>
      <p:ext uri="{BB962C8B-B14F-4D97-AF65-F5344CB8AC3E}">
        <p14:creationId xmlns:p14="http://schemas.microsoft.com/office/powerpoint/2010/main" val="2714646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>
            <a:extLst>
              <a:ext uri="{FF2B5EF4-FFF2-40B4-BE49-F238E27FC236}">
                <a16:creationId xmlns:a16="http://schemas.microsoft.com/office/drawing/2014/main" id="{2AF63A10-5535-4293-9B55-63E3CE3E1E19}"/>
              </a:ext>
            </a:extLst>
          </p:cNvPr>
          <p:cNvSpPr/>
          <p:nvPr/>
        </p:nvSpPr>
        <p:spPr>
          <a:xfrm>
            <a:off x="307009" y="1289171"/>
            <a:ext cx="26212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4800" dirty="0">
                <a:solidFill>
                  <a:schemeClr val="accent1"/>
                </a:solidFill>
              </a:rPr>
              <a:t>66 500 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2492423-2448-417D-BA17-D8448E29CE53}"/>
              </a:ext>
            </a:extLst>
          </p:cNvPr>
          <p:cNvSpPr/>
          <p:nvPr/>
        </p:nvSpPr>
        <p:spPr>
          <a:xfrm>
            <a:off x="814715" y="587112"/>
            <a:ext cx="20820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4800" dirty="0">
                <a:solidFill>
                  <a:schemeClr val="accent1"/>
                </a:solidFill>
              </a:rPr>
              <a:t>13 548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02AAAB5-22FE-4AD0-8A2A-F537BCEE10A2}"/>
              </a:ext>
            </a:extLst>
          </p:cNvPr>
          <p:cNvSpPr/>
          <p:nvPr/>
        </p:nvSpPr>
        <p:spPr>
          <a:xfrm>
            <a:off x="544317" y="1967700"/>
            <a:ext cx="23317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4800" dirty="0">
                <a:solidFill>
                  <a:schemeClr val="accent1"/>
                </a:solidFill>
              </a:rPr>
              <a:t>4 605 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3A586C7-8DAF-49C3-89A6-10EE2A1CF1AA}"/>
              </a:ext>
            </a:extLst>
          </p:cNvPr>
          <p:cNvSpPr/>
          <p:nvPr/>
        </p:nvSpPr>
        <p:spPr>
          <a:xfrm>
            <a:off x="544317" y="2699723"/>
            <a:ext cx="23317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4800" dirty="0">
                <a:solidFill>
                  <a:schemeClr val="accent1"/>
                </a:solidFill>
              </a:rPr>
              <a:t>56 742 </a:t>
            </a:r>
          </a:p>
        </p:txBody>
      </p:sp>
      <p:sp>
        <p:nvSpPr>
          <p:cNvPr id="338" name="CustomShape 1"/>
          <p:cNvSpPr/>
          <p:nvPr/>
        </p:nvSpPr>
        <p:spPr>
          <a:xfrm>
            <a:off x="457200" y="4465"/>
            <a:ext cx="4038120" cy="514080"/>
          </a:xfrm>
          <a:prstGeom prst="rect">
            <a:avLst/>
          </a:prstGeom>
          <a:gradFill rotWithShape="0">
            <a:gsLst>
              <a:gs pos="0">
                <a:srgbClr val="38B6D7"/>
              </a:gs>
              <a:gs pos="100000">
                <a:srgbClr val="A6E6FF"/>
              </a:gs>
            </a:gsLst>
            <a:lin ang="16200000"/>
          </a:gradFill>
          <a:ln>
            <a:solidFill>
              <a:srgbClr val="46AAC4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>
                <a:solidFill>
                  <a:srgbClr val="FFFFFF"/>
                </a:solidFill>
                <a:latin typeface="Calibri"/>
                <a:ea typeface="DejaVu Sans"/>
              </a:rPr>
              <a:t>CM1</a:t>
            </a:r>
            <a:endParaRPr lang="fr-FR" sz="2400" b="0" strike="noStrike" spc="-1">
              <a:latin typeface="Arial"/>
            </a:endParaRPr>
          </a:p>
        </p:txBody>
      </p:sp>
      <p:sp>
        <p:nvSpPr>
          <p:cNvPr id="339" name="CustomShape 2"/>
          <p:cNvSpPr/>
          <p:nvPr/>
        </p:nvSpPr>
        <p:spPr>
          <a:xfrm>
            <a:off x="4647240" y="0"/>
            <a:ext cx="4039560" cy="514080"/>
          </a:xfrm>
          <a:prstGeom prst="rect">
            <a:avLst/>
          </a:prstGeom>
          <a:gradFill rotWithShape="0">
            <a:gsLst>
              <a:gs pos="0">
                <a:srgbClr val="FF943D"/>
              </a:gs>
              <a:gs pos="100000">
                <a:srgbClr val="FFD2BC"/>
              </a:gs>
            </a:gsLst>
            <a:lin ang="16200000"/>
          </a:gradFill>
          <a:ln>
            <a:solidFill>
              <a:srgbClr val="F59240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CM2</a:t>
            </a:r>
            <a:endParaRPr lang="fr-FR" sz="2400" b="0" strike="noStrike" spc="-1" dirty="0">
              <a:latin typeface="Arial"/>
            </a:endParaRPr>
          </a:p>
        </p:txBody>
      </p:sp>
      <p:sp>
        <p:nvSpPr>
          <p:cNvPr id="340" name="CustomShape 3"/>
          <p:cNvSpPr/>
          <p:nvPr/>
        </p:nvSpPr>
        <p:spPr>
          <a:xfrm>
            <a:off x="2476260" y="625071"/>
            <a:ext cx="4038120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285840" indent="-284040" algn="ctr">
              <a:lnSpc>
                <a:spcPct val="100000"/>
              </a:lnSpc>
              <a:buClr>
                <a:srgbClr val="00B050"/>
              </a:buClr>
              <a:buFont typeface="Arial"/>
              <a:buChar char="•"/>
            </a:pPr>
            <a:r>
              <a:rPr lang="fr-FR" sz="2400" b="0" strike="noStrike" spc="-1">
                <a:solidFill>
                  <a:srgbClr val="00B050"/>
                </a:solidFill>
                <a:latin typeface="Calibri"/>
                <a:ea typeface="DejaVu Sans"/>
              </a:rPr>
              <a:t>Dictée de nombres</a:t>
            </a:r>
            <a:endParaRPr lang="fr-FR" sz="2400" b="0" strike="noStrike" spc="-1">
              <a:latin typeface="Arial"/>
            </a:endParaRPr>
          </a:p>
        </p:txBody>
      </p:sp>
      <p:pic>
        <p:nvPicPr>
          <p:cNvPr id="343" name="Image 8"/>
          <p:cNvPicPr/>
          <p:nvPr/>
        </p:nvPicPr>
        <p:blipFill>
          <a:blip r:embed="rId3"/>
          <a:stretch/>
        </p:blipFill>
        <p:spPr>
          <a:xfrm>
            <a:off x="40812" y="4316150"/>
            <a:ext cx="8950270" cy="2596020"/>
          </a:xfrm>
          <a:prstGeom prst="rect">
            <a:avLst/>
          </a:prstGeom>
          <a:ln>
            <a:noFill/>
          </a:ln>
        </p:spPr>
      </p:pic>
      <p:grpSp>
        <p:nvGrpSpPr>
          <p:cNvPr id="16" name="Groupe 15">
            <a:extLst>
              <a:ext uri="{FF2B5EF4-FFF2-40B4-BE49-F238E27FC236}">
                <a16:creationId xmlns:a16="http://schemas.microsoft.com/office/drawing/2014/main" id="{58E6C7C9-C8D2-4E93-98DF-CDA7EE125B09}"/>
              </a:ext>
            </a:extLst>
          </p:cNvPr>
          <p:cNvGrpSpPr/>
          <p:nvPr/>
        </p:nvGrpSpPr>
        <p:grpSpPr>
          <a:xfrm>
            <a:off x="4289898" y="-22475"/>
            <a:ext cx="539003" cy="816430"/>
            <a:chOff x="25131" y="1"/>
            <a:chExt cx="539003" cy="816430"/>
          </a:xfrm>
        </p:grpSpPr>
        <p:pic>
          <p:nvPicPr>
            <p:cNvPr id="17" name="Picture 2" descr="Résultat de recherche d'images pour &quot;protège cahier violet&quot;">
              <a:extLst>
                <a:ext uri="{FF2B5EF4-FFF2-40B4-BE49-F238E27FC236}">
                  <a16:creationId xmlns:a16="http://schemas.microsoft.com/office/drawing/2014/main" id="{7A269CC2-1A15-45AE-8D0C-CED1F40A38C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647" t="2283" r="17647" b="4598"/>
            <a:stretch/>
          </p:blipFill>
          <p:spPr bwMode="auto">
            <a:xfrm>
              <a:off x="25131" y="1"/>
              <a:ext cx="539003" cy="8164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10DA8FC9-B48D-41E1-8707-0336B60200AE}"/>
                </a:ext>
              </a:extLst>
            </p:cNvPr>
            <p:cNvSpPr txBox="1"/>
            <p:nvPr/>
          </p:nvSpPr>
          <p:spPr>
            <a:xfrm>
              <a:off x="25132" y="408216"/>
              <a:ext cx="539002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fr-FR" sz="900" dirty="0"/>
                <a:t>Cahier du jour</a:t>
              </a:r>
            </a:p>
          </p:txBody>
        </p:sp>
      </p:grpSp>
      <p:grpSp>
        <p:nvGrpSpPr>
          <p:cNvPr id="3" name="Groupe 2">
            <a:extLst>
              <a:ext uri="{FF2B5EF4-FFF2-40B4-BE49-F238E27FC236}">
                <a16:creationId xmlns:a16="http://schemas.microsoft.com/office/drawing/2014/main" id="{D000E1B0-EB4C-42F2-A8E8-1B919AF08D8F}"/>
              </a:ext>
            </a:extLst>
          </p:cNvPr>
          <p:cNvGrpSpPr/>
          <p:nvPr/>
        </p:nvGrpSpPr>
        <p:grpSpPr>
          <a:xfrm>
            <a:off x="789938" y="679398"/>
            <a:ext cx="2106822" cy="648000"/>
            <a:chOff x="789938" y="679398"/>
            <a:chExt cx="2106822" cy="648000"/>
          </a:xfrm>
        </p:grpSpPr>
        <p:sp>
          <p:nvSpPr>
            <p:cNvPr id="2" name="Ellipse 1">
              <a:extLst>
                <a:ext uri="{FF2B5EF4-FFF2-40B4-BE49-F238E27FC236}">
                  <a16:creationId xmlns:a16="http://schemas.microsoft.com/office/drawing/2014/main" id="{132659BB-3837-4B5B-B043-DFABA5B5C588}"/>
                </a:ext>
              </a:extLst>
            </p:cNvPr>
            <p:cNvSpPr/>
            <p:nvPr/>
          </p:nvSpPr>
          <p:spPr>
            <a:xfrm>
              <a:off x="2409617" y="732283"/>
              <a:ext cx="487143" cy="56673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" name="Rectangle : coins arrondis 26">
              <a:extLst>
                <a:ext uri="{FF2B5EF4-FFF2-40B4-BE49-F238E27FC236}">
                  <a16:creationId xmlns:a16="http://schemas.microsoft.com/office/drawing/2014/main" id="{49BBEC09-4D07-49E9-9E97-22141A9508A3}"/>
                </a:ext>
              </a:extLst>
            </p:cNvPr>
            <p:cNvSpPr/>
            <p:nvPr/>
          </p:nvSpPr>
          <p:spPr>
            <a:xfrm>
              <a:off x="789938" y="679398"/>
              <a:ext cx="961370" cy="648000"/>
            </a:xfrm>
            <a:prstGeom prst="round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7" name="Groupe 6">
            <a:extLst>
              <a:ext uri="{FF2B5EF4-FFF2-40B4-BE49-F238E27FC236}">
                <a16:creationId xmlns:a16="http://schemas.microsoft.com/office/drawing/2014/main" id="{E8363825-B063-4522-8CEA-DEE581820A38}"/>
              </a:ext>
            </a:extLst>
          </p:cNvPr>
          <p:cNvGrpSpPr/>
          <p:nvPr/>
        </p:nvGrpSpPr>
        <p:grpSpPr>
          <a:xfrm>
            <a:off x="770380" y="1393134"/>
            <a:ext cx="2173673" cy="648000"/>
            <a:chOff x="770380" y="1393134"/>
            <a:chExt cx="2173673" cy="648000"/>
          </a:xfrm>
        </p:grpSpPr>
        <p:sp>
          <p:nvSpPr>
            <p:cNvPr id="24" name="Ellipse 23">
              <a:extLst>
                <a:ext uri="{FF2B5EF4-FFF2-40B4-BE49-F238E27FC236}">
                  <a16:creationId xmlns:a16="http://schemas.microsoft.com/office/drawing/2014/main" id="{BDABB009-1650-40A9-B216-3ED0430BC08A}"/>
                </a:ext>
              </a:extLst>
            </p:cNvPr>
            <p:cNvSpPr/>
            <p:nvPr/>
          </p:nvSpPr>
          <p:spPr>
            <a:xfrm>
              <a:off x="2456910" y="1417701"/>
              <a:ext cx="487143" cy="56673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8" name="Rectangle : coins arrondis 27">
              <a:extLst>
                <a:ext uri="{FF2B5EF4-FFF2-40B4-BE49-F238E27FC236}">
                  <a16:creationId xmlns:a16="http://schemas.microsoft.com/office/drawing/2014/main" id="{6C669FBE-E035-4ECD-860B-90763FBAF201}"/>
                </a:ext>
              </a:extLst>
            </p:cNvPr>
            <p:cNvSpPr/>
            <p:nvPr/>
          </p:nvSpPr>
          <p:spPr>
            <a:xfrm>
              <a:off x="770380" y="1393134"/>
              <a:ext cx="961370" cy="648000"/>
            </a:xfrm>
            <a:prstGeom prst="round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8" name="Groupe 7">
            <a:extLst>
              <a:ext uri="{FF2B5EF4-FFF2-40B4-BE49-F238E27FC236}">
                <a16:creationId xmlns:a16="http://schemas.microsoft.com/office/drawing/2014/main" id="{4652DD30-F895-41EC-A899-6C694FDEEC27}"/>
              </a:ext>
            </a:extLst>
          </p:cNvPr>
          <p:cNvGrpSpPr/>
          <p:nvPr/>
        </p:nvGrpSpPr>
        <p:grpSpPr>
          <a:xfrm>
            <a:off x="1162049" y="2094880"/>
            <a:ext cx="1734711" cy="655512"/>
            <a:chOff x="1162049" y="2094880"/>
            <a:chExt cx="1734711" cy="655512"/>
          </a:xfrm>
        </p:grpSpPr>
        <p:sp>
          <p:nvSpPr>
            <p:cNvPr id="25" name="Ellipse 24">
              <a:extLst>
                <a:ext uri="{FF2B5EF4-FFF2-40B4-BE49-F238E27FC236}">
                  <a16:creationId xmlns:a16="http://schemas.microsoft.com/office/drawing/2014/main" id="{AA7BED5B-14A8-4BD2-A431-4FD9FA3B4A60}"/>
                </a:ext>
              </a:extLst>
            </p:cNvPr>
            <p:cNvSpPr/>
            <p:nvPr/>
          </p:nvSpPr>
          <p:spPr>
            <a:xfrm>
              <a:off x="2409617" y="2094880"/>
              <a:ext cx="487143" cy="56673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" name="Rectangle : coins arrondis 28">
              <a:extLst>
                <a:ext uri="{FF2B5EF4-FFF2-40B4-BE49-F238E27FC236}">
                  <a16:creationId xmlns:a16="http://schemas.microsoft.com/office/drawing/2014/main" id="{E8F47FBD-8EFD-44F9-93BA-1590F83D9207}"/>
                </a:ext>
              </a:extLst>
            </p:cNvPr>
            <p:cNvSpPr/>
            <p:nvPr/>
          </p:nvSpPr>
          <p:spPr>
            <a:xfrm>
              <a:off x="1162049" y="2102392"/>
              <a:ext cx="557867" cy="648000"/>
            </a:xfrm>
            <a:prstGeom prst="round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0" name="Groupe 9">
            <a:extLst>
              <a:ext uri="{FF2B5EF4-FFF2-40B4-BE49-F238E27FC236}">
                <a16:creationId xmlns:a16="http://schemas.microsoft.com/office/drawing/2014/main" id="{9C7557DB-0213-4D56-81DB-71C5B53209AD}"/>
              </a:ext>
            </a:extLst>
          </p:cNvPr>
          <p:cNvGrpSpPr/>
          <p:nvPr/>
        </p:nvGrpSpPr>
        <p:grpSpPr>
          <a:xfrm>
            <a:off x="758547" y="2800049"/>
            <a:ext cx="2127997" cy="648000"/>
            <a:chOff x="758547" y="2800049"/>
            <a:chExt cx="2127997" cy="648000"/>
          </a:xfrm>
        </p:grpSpPr>
        <p:sp>
          <p:nvSpPr>
            <p:cNvPr id="26" name="Ellipse 25">
              <a:extLst>
                <a:ext uri="{FF2B5EF4-FFF2-40B4-BE49-F238E27FC236}">
                  <a16:creationId xmlns:a16="http://schemas.microsoft.com/office/drawing/2014/main" id="{B6D22AFF-0926-49BD-B492-3907CEEF00A0}"/>
                </a:ext>
              </a:extLst>
            </p:cNvPr>
            <p:cNvSpPr/>
            <p:nvPr/>
          </p:nvSpPr>
          <p:spPr>
            <a:xfrm>
              <a:off x="2399401" y="2840681"/>
              <a:ext cx="487143" cy="56673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Rectangle : coins arrondis 29">
              <a:extLst>
                <a:ext uri="{FF2B5EF4-FFF2-40B4-BE49-F238E27FC236}">
                  <a16:creationId xmlns:a16="http://schemas.microsoft.com/office/drawing/2014/main" id="{7FE395A9-F426-42DB-85D7-B179D2E32566}"/>
                </a:ext>
              </a:extLst>
            </p:cNvPr>
            <p:cNvSpPr/>
            <p:nvPr/>
          </p:nvSpPr>
          <p:spPr>
            <a:xfrm>
              <a:off x="758547" y="2800049"/>
              <a:ext cx="961370" cy="648000"/>
            </a:xfrm>
            <a:prstGeom prst="round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32" name="CustomShape 4">
            <a:extLst>
              <a:ext uri="{FF2B5EF4-FFF2-40B4-BE49-F238E27FC236}">
                <a16:creationId xmlns:a16="http://schemas.microsoft.com/office/drawing/2014/main" id="{EE3EFD5A-56E4-455B-BF56-6BBAAF0A5A3C}"/>
              </a:ext>
            </a:extLst>
          </p:cNvPr>
          <p:cNvSpPr/>
          <p:nvPr/>
        </p:nvSpPr>
        <p:spPr>
          <a:xfrm>
            <a:off x="40812" y="3486793"/>
            <a:ext cx="9071138" cy="82954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1800">
              <a:lnSpc>
                <a:spcPct val="100000"/>
              </a:lnSpc>
              <a:buClr>
                <a:srgbClr val="00B050"/>
              </a:buClr>
            </a:pPr>
            <a:r>
              <a:rPr lang="fr-FR" sz="2400" spc="-1" dirty="0">
                <a:solidFill>
                  <a:srgbClr val="00B050"/>
                </a:solidFill>
                <a:latin typeface="Calibri"/>
              </a:rPr>
              <a:t>Pour chaque nombre, j’entoure le chiffre des unités en rouge et le nombre de milliers en vert.</a:t>
            </a:r>
            <a:endParaRPr lang="fr-FR" sz="2400" spc="-1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93BC7E62-47DE-4C55-AD66-525F8539BA2C}"/>
              </a:ext>
            </a:extLst>
          </p:cNvPr>
          <p:cNvSpPr/>
          <p:nvPr/>
        </p:nvSpPr>
        <p:spPr>
          <a:xfrm>
            <a:off x="4495321" y="5076591"/>
            <a:ext cx="41914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2800" dirty="0">
                <a:solidFill>
                  <a:schemeClr val="accent6"/>
                </a:solidFill>
              </a:rPr>
              <a:t>2     7     3      1     5     6</a:t>
            </a:r>
          </a:p>
          <a:p>
            <a:pPr algn="r"/>
            <a:r>
              <a:rPr lang="fr-FR" sz="2800" dirty="0">
                <a:solidFill>
                  <a:schemeClr val="accent6"/>
                </a:solidFill>
              </a:rPr>
              <a:t>1     6     0      5     0     6</a:t>
            </a:r>
          </a:p>
          <a:p>
            <a:pPr algn="r"/>
            <a:r>
              <a:rPr lang="fr-FR" sz="2800" dirty="0">
                <a:solidFill>
                  <a:schemeClr val="accent6"/>
                </a:solidFill>
              </a:rPr>
              <a:t>3     2      7     8     9</a:t>
            </a:r>
          </a:p>
          <a:p>
            <a:pPr algn="r"/>
            <a:r>
              <a:rPr lang="fr-FR" sz="2800" dirty="0">
                <a:solidFill>
                  <a:schemeClr val="accent6"/>
                </a:solidFill>
              </a:rPr>
              <a:t>7     8     4      0     2     3</a:t>
            </a: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E6534A95-A26E-4B2D-B4AE-91C26E4E3EE9}"/>
              </a:ext>
            </a:extLst>
          </p:cNvPr>
          <p:cNvSpPr txBox="1"/>
          <p:nvPr/>
        </p:nvSpPr>
        <p:spPr>
          <a:xfrm>
            <a:off x="5575198" y="625071"/>
            <a:ext cx="32617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4800" dirty="0">
                <a:solidFill>
                  <a:schemeClr val="accent6"/>
                </a:solidFill>
              </a:rPr>
              <a:t>273 156 </a:t>
            </a:r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7A82B496-057C-4952-9A46-01F0D3309E27}"/>
              </a:ext>
            </a:extLst>
          </p:cNvPr>
          <p:cNvSpPr txBox="1"/>
          <p:nvPr/>
        </p:nvSpPr>
        <p:spPr>
          <a:xfrm>
            <a:off x="6422198" y="1289171"/>
            <a:ext cx="24607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>
                <a:solidFill>
                  <a:schemeClr val="accent6"/>
                </a:solidFill>
              </a:rPr>
              <a:t>160 506  </a:t>
            </a:r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48C641FA-0B0E-46BD-B724-70C0B4D77403}"/>
              </a:ext>
            </a:extLst>
          </p:cNvPr>
          <p:cNvSpPr txBox="1"/>
          <p:nvPr/>
        </p:nvSpPr>
        <p:spPr>
          <a:xfrm>
            <a:off x="5802050" y="1989349"/>
            <a:ext cx="30808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4800" dirty="0">
                <a:solidFill>
                  <a:schemeClr val="accent6"/>
                </a:solidFill>
              </a:rPr>
              <a:t>32 789 </a:t>
            </a: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8C5FCC28-A28C-43D4-9777-4E8008096CEE}"/>
              </a:ext>
            </a:extLst>
          </p:cNvPr>
          <p:cNvSpPr txBox="1"/>
          <p:nvPr/>
        </p:nvSpPr>
        <p:spPr>
          <a:xfrm>
            <a:off x="6267964" y="2689527"/>
            <a:ext cx="2614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4800" dirty="0">
                <a:solidFill>
                  <a:schemeClr val="accent6"/>
                </a:solidFill>
              </a:rPr>
              <a:t>784 023  </a:t>
            </a:r>
          </a:p>
        </p:txBody>
      </p:sp>
      <p:grpSp>
        <p:nvGrpSpPr>
          <p:cNvPr id="31" name="Groupe 30">
            <a:extLst>
              <a:ext uri="{FF2B5EF4-FFF2-40B4-BE49-F238E27FC236}">
                <a16:creationId xmlns:a16="http://schemas.microsoft.com/office/drawing/2014/main" id="{978288D2-B231-421A-B53E-62C468D23F4D}"/>
              </a:ext>
            </a:extLst>
          </p:cNvPr>
          <p:cNvGrpSpPr/>
          <p:nvPr/>
        </p:nvGrpSpPr>
        <p:grpSpPr>
          <a:xfrm>
            <a:off x="6406434" y="685763"/>
            <a:ext cx="2430557" cy="648000"/>
            <a:chOff x="547997" y="679398"/>
            <a:chExt cx="2430557" cy="648000"/>
          </a:xfrm>
        </p:grpSpPr>
        <p:sp>
          <p:nvSpPr>
            <p:cNvPr id="33" name="Ellipse 32">
              <a:extLst>
                <a:ext uri="{FF2B5EF4-FFF2-40B4-BE49-F238E27FC236}">
                  <a16:creationId xmlns:a16="http://schemas.microsoft.com/office/drawing/2014/main" id="{B5DF47E4-C167-41C2-891C-10C662455F70}"/>
                </a:ext>
              </a:extLst>
            </p:cNvPr>
            <p:cNvSpPr/>
            <p:nvPr/>
          </p:nvSpPr>
          <p:spPr>
            <a:xfrm>
              <a:off x="2491411" y="760662"/>
              <a:ext cx="487143" cy="56673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6" name="Rectangle : coins arrondis 35">
              <a:extLst>
                <a:ext uri="{FF2B5EF4-FFF2-40B4-BE49-F238E27FC236}">
                  <a16:creationId xmlns:a16="http://schemas.microsoft.com/office/drawing/2014/main" id="{3C850F47-FC6B-42AA-BAA7-4C6E5F51D702}"/>
                </a:ext>
              </a:extLst>
            </p:cNvPr>
            <p:cNvSpPr/>
            <p:nvPr/>
          </p:nvSpPr>
          <p:spPr>
            <a:xfrm>
              <a:off x="547997" y="679398"/>
              <a:ext cx="1203311" cy="648000"/>
            </a:xfrm>
            <a:prstGeom prst="round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38" name="Groupe 37">
            <a:extLst>
              <a:ext uri="{FF2B5EF4-FFF2-40B4-BE49-F238E27FC236}">
                <a16:creationId xmlns:a16="http://schemas.microsoft.com/office/drawing/2014/main" id="{7C8E12DF-C9E3-409C-963F-6C78FF5F6145}"/>
              </a:ext>
            </a:extLst>
          </p:cNvPr>
          <p:cNvGrpSpPr/>
          <p:nvPr/>
        </p:nvGrpSpPr>
        <p:grpSpPr>
          <a:xfrm>
            <a:off x="6406434" y="1389890"/>
            <a:ext cx="2430557" cy="648000"/>
            <a:chOff x="547997" y="679398"/>
            <a:chExt cx="2430557" cy="648000"/>
          </a:xfrm>
        </p:grpSpPr>
        <p:sp>
          <p:nvSpPr>
            <p:cNvPr id="40" name="Ellipse 39">
              <a:extLst>
                <a:ext uri="{FF2B5EF4-FFF2-40B4-BE49-F238E27FC236}">
                  <a16:creationId xmlns:a16="http://schemas.microsoft.com/office/drawing/2014/main" id="{2A9A1BE8-DB25-40EC-9DCF-1ACF12FF6BB3}"/>
                </a:ext>
              </a:extLst>
            </p:cNvPr>
            <p:cNvSpPr/>
            <p:nvPr/>
          </p:nvSpPr>
          <p:spPr>
            <a:xfrm>
              <a:off x="2491411" y="760662"/>
              <a:ext cx="487143" cy="56673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6" name="Rectangle : coins arrondis 45">
              <a:extLst>
                <a:ext uri="{FF2B5EF4-FFF2-40B4-BE49-F238E27FC236}">
                  <a16:creationId xmlns:a16="http://schemas.microsoft.com/office/drawing/2014/main" id="{604230AA-AFA0-4D92-8D05-12E108401A44}"/>
                </a:ext>
              </a:extLst>
            </p:cNvPr>
            <p:cNvSpPr/>
            <p:nvPr/>
          </p:nvSpPr>
          <p:spPr>
            <a:xfrm>
              <a:off x="547997" y="679398"/>
              <a:ext cx="1203311" cy="648000"/>
            </a:xfrm>
            <a:prstGeom prst="round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47" name="Groupe 46">
            <a:extLst>
              <a:ext uri="{FF2B5EF4-FFF2-40B4-BE49-F238E27FC236}">
                <a16:creationId xmlns:a16="http://schemas.microsoft.com/office/drawing/2014/main" id="{8D429FD9-AB6A-4601-BDF2-07D885344118}"/>
              </a:ext>
            </a:extLst>
          </p:cNvPr>
          <p:cNvGrpSpPr/>
          <p:nvPr/>
        </p:nvGrpSpPr>
        <p:grpSpPr>
          <a:xfrm>
            <a:off x="6858000" y="2076634"/>
            <a:ext cx="2014780" cy="648000"/>
            <a:chOff x="963774" y="679398"/>
            <a:chExt cx="2014780" cy="648000"/>
          </a:xfrm>
        </p:grpSpPr>
        <p:sp>
          <p:nvSpPr>
            <p:cNvPr id="48" name="Ellipse 47">
              <a:extLst>
                <a:ext uri="{FF2B5EF4-FFF2-40B4-BE49-F238E27FC236}">
                  <a16:creationId xmlns:a16="http://schemas.microsoft.com/office/drawing/2014/main" id="{167C56CA-2688-4D0C-9316-6AF385D97AC0}"/>
                </a:ext>
              </a:extLst>
            </p:cNvPr>
            <p:cNvSpPr/>
            <p:nvPr/>
          </p:nvSpPr>
          <p:spPr>
            <a:xfrm>
              <a:off x="2491411" y="760662"/>
              <a:ext cx="487143" cy="56673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9" name="Rectangle : coins arrondis 48">
              <a:extLst>
                <a:ext uri="{FF2B5EF4-FFF2-40B4-BE49-F238E27FC236}">
                  <a16:creationId xmlns:a16="http://schemas.microsoft.com/office/drawing/2014/main" id="{8E9D2446-4808-4E6C-86AC-D8037D8ED7DC}"/>
                </a:ext>
              </a:extLst>
            </p:cNvPr>
            <p:cNvSpPr/>
            <p:nvPr/>
          </p:nvSpPr>
          <p:spPr>
            <a:xfrm>
              <a:off x="963774" y="679398"/>
              <a:ext cx="787534" cy="648000"/>
            </a:xfrm>
            <a:prstGeom prst="round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50" name="Groupe 49">
            <a:extLst>
              <a:ext uri="{FF2B5EF4-FFF2-40B4-BE49-F238E27FC236}">
                <a16:creationId xmlns:a16="http://schemas.microsoft.com/office/drawing/2014/main" id="{54AAFD8F-56CF-4A97-83AC-5AC3DD392852}"/>
              </a:ext>
            </a:extLst>
          </p:cNvPr>
          <p:cNvGrpSpPr/>
          <p:nvPr/>
        </p:nvGrpSpPr>
        <p:grpSpPr>
          <a:xfrm>
            <a:off x="6446423" y="2781025"/>
            <a:ext cx="2430557" cy="648000"/>
            <a:chOff x="547997" y="679398"/>
            <a:chExt cx="2430557" cy="648000"/>
          </a:xfrm>
        </p:grpSpPr>
        <p:sp>
          <p:nvSpPr>
            <p:cNvPr id="51" name="Ellipse 50">
              <a:extLst>
                <a:ext uri="{FF2B5EF4-FFF2-40B4-BE49-F238E27FC236}">
                  <a16:creationId xmlns:a16="http://schemas.microsoft.com/office/drawing/2014/main" id="{2EC2B14E-D1C8-445D-A83E-BFB8F2CCAD21}"/>
                </a:ext>
              </a:extLst>
            </p:cNvPr>
            <p:cNvSpPr/>
            <p:nvPr/>
          </p:nvSpPr>
          <p:spPr>
            <a:xfrm>
              <a:off x="2491411" y="760662"/>
              <a:ext cx="487143" cy="56673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2" name="Rectangle : coins arrondis 51">
              <a:extLst>
                <a:ext uri="{FF2B5EF4-FFF2-40B4-BE49-F238E27FC236}">
                  <a16:creationId xmlns:a16="http://schemas.microsoft.com/office/drawing/2014/main" id="{3A54CB9B-C839-461B-B2D5-2CCAF4E2E093}"/>
                </a:ext>
              </a:extLst>
            </p:cNvPr>
            <p:cNvSpPr/>
            <p:nvPr/>
          </p:nvSpPr>
          <p:spPr>
            <a:xfrm>
              <a:off x="547997" y="679398"/>
              <a:ext cx="1203311" cy="648000"/>
            </a:xfrm>
            <a:prstGeom prst="round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006083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CustomShape 1"/>
          <p:cNvSpPr/>
          <p:nvPr/>
        </p:nvSpPr>
        <p:spPr>
          <a:xfrm>
            <a:off x="457200" y="4465"/>
            <a:ext cx="4038120" cy="514080"/>
          </a:xfrm>
          <a:prstGeom prst="rect">
            <a:avLst/>
          </a:prstGeom>
          <a:gradFill rotWithShape="0">
            <a:gsLst>
              <a:gs pos="0">
                <a:srgbClr val="38B6D7"/>
              </a:gs>
              <a:gs pos="100000">
                <a:srgbClr val="A6E6FF"/>
              </a:gs>
            </a:gsLst>
            <a:lin ang="16200000"/>
          </a:gradFill>
          <a:ln>
            <a:solidFill>
              <a:srgbClr val="46AAC4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>
                <a:solidFill>
                  <a:srgbClr val="FFFFFF"/>
                </a:solidFill>
                <a:latin typeface="Calibri"/>
                <a:ea typeface="DejaVu Sans"/>
              </a:rPr>
              <a:t>CM1</a:t>
            </a:r>
            <a:endParaRPr lang="fr-FR" sz="2400" b="0" strike="noStrike" spc="-1">
              <a:latin typeface="Arial"/>
            </a:endParaRPr>
          </a:p>
        </p:txBody>
      </p:sp>
      <p:sp>
        <p:nvSpPr>
          <p:cNvPr id="339" name="CustomShape 2"/>
          <p:cNvSpPr/>
          <p:nvPr/>
        </p:nvSpPr>
        <p:spPr>
          <a:xfrm>
            <a:off x="4647240" y="0"/>
            <a:ext cx="4039560" cy="514080"/>
          </a:xfrm>
          <a:prstGeom prst="rect">
            <a:avLst/>
          </a:prstGeom>
          <a:gradFill rotWithShape="0">
            <a:gsLst>
              <a:gs pos="0">
                <a:srgbClr val="FF943D"/>
              </a:gs>
              <a:gs pos="100000">
                <a:srgbClr val="FFD2BC"/>
              </a:gs>
            </a:gsLst>
            <a:lin ang="16200000"/>
          </a:gradFill>
          <a:ln>
            <a:solidFill>
              <a:srgbClr val="F59240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CM2</a:t>
            </a:r>
            <a:endParaRPr lang="fr-FR" sz="2400" b="0" strike="noStrike" spc="-1" dirty="0">
              <a:latin typeface="Arial"/>
            </a:endParaRPr>
          </a:p>
        </p:txBody>
      </p:sp>
      <p:sp>
        <p:nvSpPr>
          <p:cNvPr id="340" name="CustomShape 3"/>
          <p:cNvSpPr/>
          <p:nvPr/>
        </p:nvSpPr>
        <p:spPr>
          <a:xfrm>
            <a:off x="2476260" y="625071"/>
            <a:ext cx="4038120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285840" indent="-284040" algn="ctr">
              <a:lnSpc>
                <a:spcPct val="100000"/>
              </a:lnSpc>
              <a:buClr>
                <a:srgbClr val="00B050"/>
              </a:buClr>
              <a:buFont typeface="Arial"/>
              <a:buChar char="•"/>
            </a:pPr>
            <a:r>
              <a:rPr lang="fr-FR" sz="2400" b="0" strike="noStrike" spc="-1">
                <a:solidFill>
                  <a:srgbClr val="00B050"/>
                </a:solidFill>
                <a:latin typeface="Calibri"/>
                <a:ea typeface="DejaVu Sans"/>
              </a:rPr>
              <a:t>Dictée de nombres</a:t>
            </a:r>
            <a:endParaRPr lang="fr-FR" sz="2400" b="0" strike="noStrike" spc="-1">
              <a:latin typeface="Arial"/>
            </a:endParaRPr>
          </a:p>
        </p:txBody>
      </p:sp>
      <p:pic>
        <p:nvPicPr>
          <p:cNvPr id="343" name="Image 8"/>
          <p:cNvPicPr/>
          <p:nvPr/>
        </p:nvPicPr>
        <p:blipFill>
          <a:blip r:embed="rId3"/>
          <a:stretch/>
        </p:blipFill>
        <p:spPr>
          <a:xfrm>
            <a:off x="40812" y="4316150"/>
            <a:ext cx="8950270" cy="2596020"/>
          </a:xfrm>
          <a:prstGeom prst="rect">
            <a:avLst/>
          </a:prstGeom>
          <a:ln>
            <a:noFill/>
          </a:ln>
        </p:spPr>
      </p:pic>
      <p:sp>
        <p:nvSpPr>
          <p:cNvPr id="342" name="CustomShape 4"/>
          <p:cNvSpPr/>
          <p:nvPr/>
        </p:nvSpPr>
        <p:spPr>
          <a:xfrm>
            <a:off x="40812" y="3486793"/>
            <a:ext cx="9071138" cy="82954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1800">
              <a:lnSpc>
                <a:spcPct val="100000"/>
              </a:lnSpc>
              <a:buClr>
                <a:srgbClr val="00B050"/>
              </a:buClr>
            </a:pPr>
            <a:r>
              <a:rPr lang="fr-FR" sz="2400" spc="-1" dirty="0">
                <a:solidFill>
                  <a:srgbClr val="00B050"/>
                </a:solidFill>
                <a:latin typeface="Calibri"/>
              </a:rPr>
              <a:t>Pour chaque nombre, j’entoure le chiffre des dizaines de mille en rouge et le nombre de dizaines en vert.</a:t>
            </a:r>
            <a:endParaRPr lang="fr-FR" sz="2400" spc="-1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A57C93D2-C58C-44D1-97F1-FA8D051CFFA4}"/>
              </a:ext>
            </a:extLst>
          </p:cNvPr>
          <p:cNvSpPr txBox="1"/>
          <p:nvPr/>
        </p:nvSpPr>
        <p:spPr>
          <a:xfrm>
            <a:off x="5575198" y="625071"/>
            <a:ext cx="32617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4800" dirty="0">
                <a:solidFill>
                  <a:schemeClr val="accent6"/>
                </a:solidFill>
              </a:rPr>
              <a:t>276 914</a:t>
            </a:r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58E6C7C9-C8D2-4E93-98DF-CDA7EE125B09}"/>
              </a:ext>
            </a:extLst>
          </p:cNvPr>
          <p:cNvGrpSpPr/>
          <p:nvPr/>
        </p:nvGrpSpPr>
        <p:grpSpPr>
          <a:xfrm>
            <a:off x="4289898" y="-22475"/>
            <a:ext cx="539003" cy="816430"/>
            <a:chOff x="25131" y="1"/>
            <a:chExt cx="539003" cy="816430"/>
          </a:xfrm>
        </p:grpSpPr>
        <p:pic>
          <p:nvPicPr>
            <p:cNvPr id="17" name="Picture 2" descr="Résultat de recherche d'images pour &quot;protège cahier violet&quot;">
              <a:extLst>
                <a:ext uri="{FF2B5EF4-FFF2-40B4-BE49-F238E27FC236}">
                  <a16:creationId xmlns:a16="http://schemas.microsoft.com/office/drawing/2014/main" id="{7A269CC2-1A15-45AE-8D0C-CED1F40A38C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647" t="2283" r="17647" b="4598"/>
            <a:stretch/>
          </p:blipFill>
          <p:spPr bwMode="auto">
            <a:xfrm>
              <a:off x="25131" y="1"/>
              <a:ext cx="539003" cy="8164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10DA8FC9-B48D-41E1-8707-0336B60200AE}"/>
                </a:ext>
              </a:extLst>
            </p:cNvPr>
            <p:cNvSpPr txBox="1"/>
            <p:nvPr/>
          </p:nvSpPr>
          <p:spPr>
            <a:xfrm>
              <a:off x="25132" y="408216"/>
              <a:ext cx="539002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fr-FR" sz="900" dirty="0"/>
                <a:t>Cahier du jour</a:t>
              </a:r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E3AE66CC-1AE5-45A3-955C-094BA4329B6B}"/>
              </a:ext>
            </a:extLst>
          </p:cNvPr>
          <p:cNvSpPr/>
          <p:nvPr/>
        </p:nvSpPr>
        <p:spPr>
          <a:xfrm>
            <a:off x="814715" y="587112"/>
            <a:ext cx="20820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4800" dirty="0">
                <a:solidFill>
                  <a:schemeClr val="accent1"/>
                </a:solidFill>
              </a:rPr>
              <a:t>50 160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1F14690-B44A-4B04-892D-8337B87F0C11}"/>
              </a:ext>
            </a:extLst>
          </p:cNvPr>
          <p:cNvSpPr/>
          <p:nvPr/>
        </p:nvSpPr>
        <p:spPr>
          <a:xfrm>
            <a:off x="307009" y="1289171"/>
            <a:ext cx="26212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4800" dirty="0">
                <a:solidFill>
                  <a:schemeClr val="accent1"/>
                </a:solidFill>
              </a:rPr>
              <a:t>6 014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BEAE17B9-2430-4760-9F40-71935DAF7BD7}"/>
              </a:ext>
            </a:extLst>
          </p:cNvPr>
          <p:cNvSpPr txBox="1"/>
          <p:nvPr/>
        </p:nvSpPr>
        <p:spPr>
          <a:xfrm>
            <a:off x="6422198" y="1289171"/>
            <a:ext cx="24607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>
                <a:solidFill>
                  <a:schemeClr val="accent6"/>
                </a:solidFill>
              </a:rPr>
              <a:t>507 167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EC905E-F14A-4D84-9E98-51EC668B820D}"/>
              </a:ext>
            </a:extLst>
          </p:cNvPr>
          <p:cNvSpPr/>
          <p:nvPr/>
        </p:nvSpPr>
        <p:spPr>
          <a:xfrm>
            <a:off x="544317" y="1967700"/>
            <a:ext cx="23317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4800" dirty="0">
                <a:solidFill>
                  <a:schemeClr val="accent1"/>
                </a:solidFill>
              </a:rPr>
              <a:t>72 056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F63658F2-0679-41CB-AB69-E360AC6E77D3}"/>
              </a:ext>
            </a:extLst>
          </p:cNvPr>
          <p:cNvSpPr txBox="1"/>
          <p:nvPr/>
        </p:nvSpPr>
        <p:spPr>
          <a:xfrm>
            <a:off x="5802050" y="1967700"/>
            <a:ext cx="30808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4800" dirty="0">
                <a:solidFill>
                  <a:schemeClr val="accent6"/>
                </a:solidFill>
              </a:rPr>
              <a:t>33 038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9F1F90A-0153-43A8-92C0-389AE03A1E44}"/>
              </a:ext>
            </a:extLst>
          </p:cNvPr>
          <p:cNvSpPr/>
          <p:nvPr/>
        </p:nvSpPr>
        <p:spPr>
          <a:xfrm>
            <a:off x="544317" y="2699723"/>
            <a:ext cx="23317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4800" dirty="0">
                <a:solidFill>
                  <a:schemeClr val="accent1"/>
                </a:solidFill>
              </a:rPr>
              <a:t>11 845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F2E87765-1B21-4B9D-95C1-7ED36ED6B573}"/>
              </a:ext>
            </a:extLst>
          </p:cNvPr>
          <p:cNvSpPr txBox="1"/>
          <p:nvPr/>
        </p:nvSpPr>
        <p:spPr>
          <a:xfrm>
            <a:off x="6286211" y="2651013"/>
            <a:ext cx="2614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4800" dirty="0">
                <a:solidFill>
                  <a:schemeClr val="accent6"/>
                </a:solidFill>
              </a:rPr>
              <a:t>820 756</a:t>
            </a:r>
          </a:p>
        </p:txBody>
      </p:sp>
    </p:spTree>
    <p:extLst>
      <p:ext uri="{BB962C8B-B14F-4D97-AF65-F5344CB8AC3E}">
        <p14:creationId xmlns:p14="http://schemas.microsoft.com/office/powerpoint/2010/main" val="3175403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2" grpId="0"/>
      <p:bldP spid="9" grpId="0"/>
      <p:bldP spid="4" grpId="0"/>
      <p:bldP spid="5" grpId="0"/>
      <p:bldP spid="20" grpId="0"/>
      <p:bldP spid="6" grpId="0"/>
      <p:bldP spid="22" grpId="0"/>
      <p:bldP spid="19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ZoneTexte 32">
            <a:extLst>
              <a:ext uri="{FF2B5EF4-FFF2-40B4-BE49-F238E27FC236}">
                <a16:creationId xmlns:a16="http://schemas.microsoft.com/office/drawing/2014/main" id="{9A0643D4-B373-4D2A-9B01-ECC79D10BA7F}"/>
              </a:ext>
            </a:extLst>
          </p:cNvPr>
          <p:cNvSpPr txBox="1"/>
          <p:nvPr/>
        </p:nvSpPr>
        <p:spPr>
          <a:xfrm>
            <a:off x="5575198" y="625071"/>
            <a:ext cx="32617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4800" dirty="0">
                <a:solidFill>
                  <a:schemeClr val="accent6"/>
                </a:solidFill>
              </a:rPr>
              <a:t>276 914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096DDC0-97D0-4BB7-B744-91646B5F35ED}"/>
              </a:ext>
            </a:extLst>
          </p:cNvPr>
          <p:cNvSpPr/>
          <p:nvPr/>
        </p:nvSpPr>
        <p:spPr>
          <a:xfrm>
            <a:off x="814715" y="587112"/>
            <a:ext cx="20820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4800" dirty="0">
                <a:solidFill>
                  <a:schemeClr val="accent1"/>
                </a:solidFill>
              </a:rPr>
              <a:t>50 160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A8D0A064-D7EA-41AC-AA29-93D2AAF015CC}"/>
              </a:ext>
            </a:extLst>
          </p:cNvPr>
          <p:cNvSpPr/>
          <p:nvPr/>
        </p:nvSpPr>
        <p:spPr>
          <a:xfrm>
            <a:off x="307009" y="1289171"/>
            <a:ext cx="26212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4800" dirty="0">
                <a:solidFill>
                  <a:schemeClr val="accent1"/>
                </a:solidFill>
              </a:rPr>
              <a:t>6 014</a:t>
            </a: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7CBA98DC-27F0-431A-888B-8A3455C991C1}"/>
              </a:ext>
            </a:extLst>
          </p:cNvPr>
          <p:cNvSpPr txBox="1"/>
          <p:nvPr/>
        </p:nvSpPr>
        <p:spPr>
          <a:xfrm>
            <a:off x="6422198" y="1289171"/>
            <a:ext cx="24607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>
                <a:solidFill>
                  <a:schemeClr val="accent6"/>
                </a:solidFill>
              </a:rPr>
              <a:t>507 167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98EC31D-187F-437A-B5D6-5B34006BCBCF}"/>
              </a:ext>
            </a:extLst>
          </p:cNvPr>
          <p:cNvSpPr/>
          <p:nvPr/>
        </p:nvSpPr>
        <p:spPr>
          <a:xfrm>
            <a:off x="544317" y="1967700"/>
            <a:ext cx="23317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4800" dirty="0">
                <a:solidFill>
                  <a:schemeClr val="accent1"/>
                </a:solidFill>
              </a:rPr>
              <a:t>72 056</a:t>
            </a:r>
          </a:p>
        </p:txBody>
      </p:sp>
      <p:sp>
        <p:nvSpPr>
          <p:cNvPr id="47" name="ZoneTexte 46">
            <a:extLst>
              <a:ext uri="{FF2B5EF4-FFF2-40B4-BE49-F238E27FC236}">
                <a16:creationId xmlns:a16="http://schemas.microsoft.com/office/drawing/2014/main" id="{31B2AA8B-3636-4A8C-A53D-D54E6475B97E}"/>
              </a:ext>
            </a:extLst>
          </p:cNvPr>
          <p:cNvSpPr txBox="1"/>
          <p:nvPr/>
        </p:nvSpPr>
        <p:spPr>
          <a:xfrm>
            <a:off x="5802050" y="1967700"/>
            <a:ext cx="30808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4800" dirty="0">
                <a:solidFill>
                  <a:schemeClr val="accent6"/>
                </a:solidFill>
              </a:rPr>
              <a:t>33 038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DC64D8AE-5282-4403-9E1D-24DBA0A8DB0A}"/>
              </a:ext>
            </a:extLst>
          </p:cNvPr>
          <p:cNvSpPr/>
          <p:nvPr/>
        </p:nvSpPr>
        <p:spPr>
          <a:xfrm>
            <a:off x="544317" y="2699723"/>
            <a:ext cx="23317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4800" dirty="0">
                <a:solidFill>
                  <a:schemeClr val="accent1"/>
                </a:solidFill>
              </a:rPr>
              <a:t>11 845</a:t>
            </a:r>
          </a:p>
        </p:txBody>
      </p:sp>
      <p:sp>
        <p:nvSpPr>
          <p:cNvPr id="49" name="ZoneTexte 48">
            <a:extLst>
              <a:ext uri="{FF2B5EF4-FFF2-40B4-BE49-F238E27FC236}">
                <a16:creationId xmlns:a16="http://schemas.microsoft.com/office/drawing/2014/main" id="{8BFE9862-AEEC-4A9B-B1CB-E5F3FAB5CC16}"/>
              </a:ext>
            </a:extLst>
          </p:cNvPr>
          <p:cNvSpPr txBox="1"/>
          <p:nvPr/>
        </p:nvSpPr>
        <p:spPr>
          <a:xfrm>
            <a:off x="6286211" y="2651013"/>
            <a:ext cx="2614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4800" dirty="0">
                <a:solidFill>
                  <a:schemeClr val="accent6"/>
                </a:solidFill>
              </a:rPr>
              <a:t>820 756</a:t>
            </a:r>
          </a:p>
        </p:txBody>
      </p:sp>
      <p:sp>
        <p:nvSpPr>
          <p:cNvPr id="338" name="CustomShape 1"/>
          <p:cNvSpPr/>
          <p:nvPr/>
        </p:nvSpPr>
        <p:spPr>
          <a:xfrm>
            <a:off x="457200" y="4465"/>
            <a:ext cx="4038120" cy="514080"/>
          </a:xfrm>
          <a:prstGeom prst="rect">
            <a:avLst/>
          </a:prstGeom>
          <a:gradFill rotWithShape="0">
            <a:gsLst>
              <a:gs pos="0">
                <a:srgbClr val="38B6D7"/>
              </a:gs>
              <a:gs pos="100000">
                <a:srgbClr val="A6E6FF"/>
              </a:gs>
            </a:gsLst>
            <a:lin ang="16200000"/>
          </a:gradFill>
          <a:ln>
            <a:solidFill>
              <a:srgbClr val="46AAC4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>
                <a:solidFill>
                  <a:srgbClr val="FFFFFF"/>
                </a:solidFill>
                <a:latin typeface="Calibri"/>
                <a:ea typeface="DejaVu Sans"/>
              </a:rPr>
              <a:t>CM1</a:t>
            </a:r>
            <a:endParaRPr lang="fr-FR" sz="2400" b="0" strike="noStrike" spc="-1">
              <a:latin typeface="Arial"/>
            </a:endParaRPr>
          </a:p>
        </p:txBody>
      </p:sp>
      <p:sp>
        <p:nvSpPr>
          <p:cNvPr id="339" name="CustomShape 2"/>
          <p:cNvSpPr/>
          <p:nvPr/>
        </p:nvSpPr>
        <p:spPr>
          <a:xfrm>
            <a:off x="4647240" y="0"/>
            <a:ext cx="4039560" cy="514080"/>
          </a:xfrm>
          <a:prstGeom prst="rect">
            <a:avLst/>
          </a:prstGeom>
          <a:gradFill rotWithShape="0">
            <a:gsLst>
              <a:gs pos="0">
                <a:srgbClr val="FF943D"/>
              </a:gs>
              <a:gs pos="100000">
                <a:srgbClr val="FFD2BC"/>
              </a:gs>
            </a:gsLst>
            <a:lin ang="16200000"/>
          </a:gradFill>
          <a:ln>
            <a:solidFill>
              <a:srgbClr val="F59240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CM2</a:t>
            </a:r>
            <a:endParaRPr lang="fr-FR" sz="2400" b="0" strike="noStrike" spc="-1" dirty="0">
              <a:latin typeface="Arial"/>
            </a:endParaRPr>
          </a:p>
        </p:txBody>
      </p:sp>
      <p:sp>
        <p:nvSpPr>
          <p:cNvPr id="340" name="CustomShape 3"/>
          <p:cNvSpPr/>
          <p:nvPr/>
        </p:nvSpPr>
        <p:spPr>
          <a:xfrm>
            <a:off x="2476260" y="625071"/>
            <a:ext cx="4038120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285840" indent="-284040" algn="ctr">
              <a:lnSpc>
                <a:spcPct val="100000"/>
              </a:lnSpc>
              <a:buClr>
                <a:srgbClr val="00B050"/>
              </a:buClr>
              <a:buFont typeface="Arial"/>
              <a:buChar char="•"/>
            </a:pPr>
            <a:r>
              <a:rPr lang="fr-FR" sz="2400" b="0" strike="noStrike" spc="-1">
                <a:solidFill>
                  <a:srgbClr val="00B050"/>
                </a:solidFill>
                <a:latin typeface="Calibri"/>
                <a:ea typeface="DejaVu Sans"/>
              </a:rPr>
              <a:t>Dictée de nombres</a:t>
            </a:r>
            <a:endParaRPr lang="fr-FR" sz="2400" b="0" strike="noStrike" spc="-1">
              <a:latin typeface="Arial"/>
            </a:endParaRPr>
          </a:p>
        </p:txBody>
      </p:sp>
      <p:pic>
        <p:nvPicPr>
          <p:cNvPr id="343" name="Image 8"/>
          <p:cNvPicPr/>
          <p:nvPr/>
        </p:nvPicPr>
        <p:blipFill>
          <a:blip r:embed="rId3"/>
          <a:stretch/>
        </p:blipFill>
        <p:spPr>
          <a:xfrm>
            <a:off x="40812" y="4316150"/>
            <a:ext cx="8950270" cy="2596020"/>
          </a:xfrm>
          <a:prstGeom prst="rect">
            <a:avLst/>
          </a:prstGeom>
          <a:ln>
            <a:noFill/>
          </a:ln>
        </p:spPr>
      </p:pic>
      <p:grpSp>
        <p:nvGrpSpPr>
          <p:cNvPr id="16" name="Groupe 15">
            <a:extLst>
              <a:ext uri="{FF2B5EF4-FFF2-40B4-BE49-F238E27FC236}">
                <a16:creationId xmlns:a16="http://schemas.microsoft.com/office/drawing/2014/main" id="{58E6C7C9-C8D2-4E93-98DF-CDA7EE125B09}"/>
              </a:ext>
            </a:extLst>
          </p:cNvPr>
          <p:cNvGrpSpPr/>
          <p:nvPr/>
        </p:nvGrpSpPr>
        <p:grpSpPr>
          <a:xfrm>
            <a:off x="4289898" y="-22475"/>
            <a:ext cx="539003" cy="816430"/>
            <a:chOff x="25131" y="1"/>
            <a:chExt cx="539003" cy="816430"/>
          </a:xfrm>
        </p:grpSpPr>
        <p:pic>
          <p:nvPicPr>
            <p:cNvPr id="17" name="Picture 2" descr="Résultat de recherche d'images pour &quot;protège cahier violet&quot;">
              <a:extLst>
                <a:ext uri="{FF2B5EF4-FFF2-40B4-BE49-F238E27FC236}">
                  <a16:creationId xmlns:a16="http://schemas.microsoft.com/office/drawing/2014/main" id="{7A269CC2-1A15-45AE-8D0C-CED1F40A38C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647" t="2283" r="17647" b="4598"/>
            <a:stretch/>
          </p:blipFill>
          <p:spPr bwMode="auto">
            <a:xfrm>
              <a:off x="25131" y="1"/>
              <a:ext cx="539003" cy="8164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10DA8FC9-B48D-41E1-8707-0336B60200AE}"/>
                </a:ext>
              </a:extLst>
            </p:cNvPr>
            <p:cNvSpPr txBox="1"/>
            <p:nvPr/>
          </p:nvSpPr>
          <p:spPr>
            <a:xfrm>
              <a:off x="25132" y="408216"/>
              <a:ext cx="539002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fr-FR" sz="900" dirty="0"/>
                <a:t>Cahier du jour</a:t>
              </a:r>
            </a:p>
          </p:txBody>
        </p:sp>
      </p:grpSp>
      <p:grpSp>
        <p:nvGrpSpPr>
          <p:cNvPr id="3" name="Groupe 2">
            <a:extLst>
              <a:ext uri="{FF2B5EF4-FFF2-40B4-BE49-F238E27FC236}">
                <a16:creationId xmlns:a16="http://schemas.microsoft.com/office/drawing/2014/main" id="{D000E1B0-EB4C-42F2-A8E8-1B919AF08D8F}"/>
              </a:ext>
            </a:extLst>
          </p:cNvPr>
          <p:cNvGrpSpPr/>
          <p:nvPr/>
        </p:nvGrpSpPr>
        <p:grpSpPr>
          <a:xfrm>
            <a:off x="807967" y="656995"/>
            <a:ext cx="1666972" cy="648000"/>
            <a:chOff x="789938" y="679398"/>
            <a:chExt cx="1666972" cy="648000"/>
          </a:xfrm>
        </p:grpSpPr>
        <p:sp>
          <p:nvSpPr>
            <p:cNvPr id="2" name="Ellipse 1">
              <a:extLst>
                <a:ext uri="{FF2B5EF4-FFF2-40B4-BE49-F238E27FC236}">
                  <a16:creationId xmlns:a16="http://schemas.microsoft.com/office/drawing/2014/main" id="{132659BB-3837-4B5B-B043-DFABA5B5C588}"/>
                </a:ext>
              </a:extLst>
            </p:cNvPr>
            <p:cNvSpPr/>
            <p:nvPr/>
          </p:nvSpPr>
          <p:spPr>
            <a:xfrm>
              <a:off x="821522" y="713421"/>
              <a:ext cx="442750" cy="568713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" name="Rectangle : coins arrondis 26">
              <a:extLst>
                <a:ext uri="{FF2B5EF4-FFF2-40B4-BE49-F238E27FC236}">
                  <a16:creationId xmlns:a16="http://schemas.microsoft.com/office/drawing/2014/main" id="{49BBEC09-4D07-49E9-9E97-22141A9508A3}"/>
                </a:ext>
              </a:extLst>
            </p:cNvPr>
            <p:cNvSpPr/>
            <p:nvPr/>
          </p:nvSpPr>
          <p:spPr>
            <a:xfrm>
              <a:off x="789938" y="679398"/>
              <a:ext cx="1666972" cy="648000"/>
            </a:xfrm>
            <a:prstGeom prst="round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8" name="Rectangle : coins arrondis 27">
            <a:extLst>
              <a:ext uri="{FF2B5EF4-FFF2-40B4-BE49-F238E27FC236}">
                <a16:creationId xmlns:a16="http://schemas.microsoft.com/office/drawing/2014/main" id="{6C669FBE-E035-4ECD-860B-90763FBAF201}"/>
              </a:ext>
            </a:extLst>
          </p:cNvPr>
          <p:cNvSpPr/>
          <p:nvPr/>
        </p:nvSpPr>
        <p:spPr>
          <a:xfrm>
            <a:off x="1282300" y="1393134"/>
            <a:ext cx="1193960" cy="64800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8" name="Groupe 7">
            <a:extLst>
              <a:ext uri="{FF2B5EF4-FFF2-40B4-BE49-F238E27FC236}">
                <a16:creationId xmlns:a16="http://schemas.microsoft.com/office/drawing/2014/main" id="{4652DD30-F895-41EC-A899-6C694FDEEC27}"/>
              </a:ext>
            </a:extLst>
          </p:cNvPr>
          <p:cNvGrpSpPr/>
          <p:nvPr/>
        </p:nvGrpSpPr>
        <p:grpSpPr>
          <a:xfrm>
            <a:off x="770380" y="2121258"/>
            <a:ext cx="1666971" cy="648000"/>
            <a:chOff x="789938" y="2102392"/>
            <a:chExt cx="1666971" cy="648000"/>
          </a:xfrm>
        </p:grpSpPr>
        <p:sp>
          <p:nvSpPr>
            <p:cNvPr id="25" name="Ellipse 24">
              <a:extLst>
                <a:ext uri="{FF2B5EF4-FFF2-40B4-BE49-F238E27FC236}">
                  <a16:creationId xmlns:a16="http://schemas.microsoft.com/office/drawing/2014/main" id="{AA7BED5B-14A8-4BD2-A431-4FD9FA3B4A60}"/>
                </a:ext>
              </a:extLst>
            </p:cNvPr>
            <p:cNvSpPr/>
            <p:nvPr/>
          </p:nvSpPr>
          <p:spPr>
            <a:xfrm>
              <a:off x="814715" y="2114233"/>
              <a:ext cx="487143" cy="56673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" name="Rectangle : coins arrondis 28">
              <a:extLst>
                <a:ext uri="{FF2B5EF4-FFF2-40B4-BE49-F238E27FC236}">
                  <a16:creationId xmlns:a16="http://schemas.microsoft.com/office/drawing/2014/main" id="{E8F47FBD-8EFD-44F9-93BA-1590F83D9207}"/>
                </a:ext>
              </a:extLst>
            </p:cNvPr>
            <p:cNvSpPr/>
            <p:nvPr/>
          </p:nvSpPr>
          <p:spPr>
            <a:xfrm>
              <a:off x="789938" y="2102392"/>
              <a:ext cx="1666971" cy="648000"/>
            </a:xfrm>
            <a:prstGeom prst="round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0" name="Groupe 9">
            <a:extLst>
              <a:ext uri="{FF2B5EF4-FFF2-40B4-BE49-F238E27FC236}">
                <a16:creationId xmlns:a16="http://schemas.microsoft.com/office/drawing/2014/main" id="{9C7557DB-0213-4D56-81DB-71C5B53209AD}"/>
              </a:ext>
            </a:extLst>
          </p:cNvPr>
          <p:cNvGrpSpPr/>
          <p:nvPr/>
        </p:nvGrpSpPr>
        <p:grpSpPr>
          <a:xfrm>
            <a:off x="758547" y="2800049"/>
            <a:ext cx="1698362" cy="648000"/>
            <a:chOff x="758547" y="2800049"/>
            <a:chExt cx="1698362" cy="648000"/>
          </a:xfrm>
        </p:grpSpPr>
        <p:sp>
          <p:nvSpPr>
            <p:cNvPr id="26" name="Ellipse 25">
              <a:extLst>
                <a:ext uri="{FF2B5EF4-FFF2-40B4-BE49-F238E27FC236}">
                  <a16:creationId xmlns:a16="http://schemas.microsoft.com/office/drawing/2014/main" id="{B6D22AFF-0926-49BD-B492-3907CEEF00A0}"/>
                </a:ext>
              </a:extLst>
            </p:cNvPr>
            <p:cNvSpPr/>
            <p:nvPr/>
          </p:nvSpPr>
          <p:spPr>
            <a:xfrm>
              <a:off x="815875" y="2821145"/>
              <a:ext cx="487143" cy="56673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Rectangle : coins arrondis 29">
              <a:extLst>
                <a:ext uri="{FF2B5EF4-FFF2-40B4-BE49-F238E27FC236}">
                  <a16:creationId xmlns:a16="http://schemas.microsoft.com/office/drawing/2014/main" id="{7FE395A9-F426-42DB-85D7-B179D2E32566}"/>
                </a:ext>
              </a:extLst>
            </p:cNvPr>
            <p:cNvSpPr/>
            <p:nvPr/>
          </p:nvSpPr>
          <p:spPr>
            <a:xfrm>
              <a:off x="758547" y="2800049"/>
              <a:ext cx="1698362" cy="648000"/>
            </a:xfrm>
            <a:prstGeom prst="round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31" name="Rectangle 30">
            <a:extLst>
              <a:ext uri="{FF2B5EF4-FFF2-40B4-BE49-F238E27FC236}">
                <a16:creationId xmlns:a16="http://schemas.microsoft.com/office/drawing/2014/main" id="{833328B1-9F86-44D1-9E59-08DDEC8ACD03}"/>
              </a:ext>
            </a:extLst>
          </p:cNvPr>
          <p:cNvSpPr/>
          <p:nvPr/>
        </p:nvSpPr>
        <p:spPr>
          <a:xfrm>
            <a:off x="5257800" y="5076591"/>
            <a:ext cx="3429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2800" dirty="0">
                <a:solidFill>
                  <a:schemeClr val="accent1"/>
                </a:solidFill>
              </a:rPr>
              <a:t>5     0      1     6     0</a:t>
            </a:r>
          </a:p>
          <a:p>
            <a:pPr algn="r"/>
            <a:r>
              <a:rPr lang="fr-FR" sz="2800" dirty="0">
                <a:solidFill>
                  <a:schemeClr val="accent1"/>
                </a:solidFill>
              </a:rPr>
              <a:t>  6      0     1     4</a:t>
            </a:r>
          </a:p>
          <a:p>
            <a:pPr algn="r"/>
            <a:r>
              <a:rPr lang="fr-FR" sz="2800" dirty="0">
                <a:solidFill>
                  <a:schemeClr val="accent1"/>
                </a:solidFill>
              </a:rPr>
              <a:t>7     2      0     5     6</a:t>
            </a:r>
          </a:p>
          <a:p>
            <a:pPr algn="r"/>
            <a:r>
              <a:rPr lang="fr-FR" sz="2800" dirty="0">
                <a:solidFill>
                  <a:schemeClr val="accent1"/>
                </a:solidFill>
              </a:rPr>
              <a:t>1     1      8     4     5</a:t>
            </a:r>
          </a:p>
        </p:txBody>
      </p:sp>
      <p:sp>
        <p:nvSpPr>
          <p:cNvPr id="32" name="CustomShape 4">
            <a:extLst>
              <a:ext uri="{FF2B5EF4-FFF2-40B4-BE49-F238E27FC236}">
                <a16:creationId xmlns:a16="http://schemas.microsoft.com/office/drawing/2014/main" id="{EE3EFD5A-56E4-455B-BF56-6BBAAF0A5A3C}"/>
              </a:ext>
            </a:extLst>
          </p:cNvPr>
          <p:cNvSpPr/>
          <p:nvPr/>
        </p:nvSpPr>
        <p:spPr>
          <a:xfrm>
            <a:off x="40812" y="3486793"/>
            <a:ext cx="9071138" cy="82954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1800">
              <a:lnSpc>
                <a:spcPct val="100000"/>
              </a:lnSpc>
              <a:buClr>
                <a:srgbClr val="00B050"/>
              </a:buClr>
            </a:pPr>
            <a:r>
              <a:rPr lang="fr-FR" sz="2400" spc="-1" dirty="0">
                <a:solidFill>
                  <a:srgbClr val="00B050"/>
                </a:solidFill>
                <a:latin typeface="Calibri"/>
              </a:rPr>
              <a:t>Pour chaque nombre, j’entoure le chiffre des dizaines de mille en rouge et le nombre de dizaines en vert.</a:t>
            </a:r>
            <a:endParaRPr lang="fr-FR" sz="2400" spc="-1" dirty="0"/>
          </a:p>
        </p:txBody>
      </p:sp>
    </p:spTree>
    <p:extLst>
      <p:ext uri="{BB962C8B-B14F-4D97-AF65-F5344CB8AC3E}">
        <p14:creationId xmlns:p14="http://schemas.microsoft.com/office/powerpoint/2010/main" val="1984238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ZoneTexte 53">
            <a:extLst>
              <a:ext uri="{FF2B5EF4-FFF2-40B4-BE49-F238E27FC236}">
                <a16:creationId xmlns:a16="http://schemas.microsoft.com/office/drawing/2014/main" id="{E8CA3419-F8C4-4BA7-99DF-C99289B5CA78}"/>
              </a:ext>
            </a:extLst>
          </p:cNvPr>
          <p:cNvSpPr txBox="1"/>
          <p:nvPr/>
        </p:nvSpPr>
        <p:spPr>
          <a:xfrm>
            <a:off x="5575198" y="625071"/>
            <a:ext cx="32617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4800" dirty="0">
                <a:solidFill>
                  <a:schemeClr val="accent6"/>
                </a:solidFill>
              </a:rPr>
              <a:t>276 914</a:t>
            </a:r>
          </a:p>
        </p:txBody>
      </p:sp>
      <p:sp>
        <p:nvSpPr>
          <p:cNvPr id="57" name="ZoneTexte 56">
            <a:extLst>
              <a:ext uri="{FF2B5EF4-FFF2-40B4-BE49-F238E27FC236}">
                <a16:creationId xmlns:a16="http://schemas.microsoft.com/office/drawing/2014/main" id="{A74FB844-BEE1-409D-A0C6-5950EB7F81A5}"/>
              </a:ext>
            </a:extLst>
          </p:cNvPr>
          <p:cNvSpPr txBox="1"/>
          <p:nvPr/>
        </p:nvSpPr>
        <p:spPr>
          <a:xfrm>
            <a:off x="6422198" y="1289171"/>
            <a:ext cx="24607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>
                <a:solidFill>
                  <a:schemeClr val="accent6"/>
                </a:solidFill>
              </a:rPr>
              <a:t>507 167</a:t>
            </a:r>
          </a:p>
        </p:txBody>
      </p:sp>
      <p:sp>
        <p:nvSpPr>
          <p:cNvPr id="59" name="ZoneTexte 58">
            <a:extLst>
              <a:ext uri="{FF2B5EF4-FFF2-40B4-BE49-F238E27FC236}">
                <a16:creationId xmlns:a16="http://schemas.microsoft.com/office/drawing/2014/main" id="{199C5B1F-1622-44E1-B475-5ABE49FEE56F}"/>
              </a:ext>
            </a:extLst>
          </p:cNvPr>
          <p:cNvSpPr txBox="1"/>
          <p:nvPr/>
        </p:nvSpPr>
        <p:spPr>
          <a:xfrm>
            <a:off x="5802050" y="1967700"/>
            <a:ext cx="30808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4800" dirty="0">
                <a:solidFill>
                  <a:schemeClr val="accent6"/>
                </a:solidFill>
              </a:rPr>
              <a:t>33 038</a:t>
            </a:r>
          </a:p>
        </p:txBody>
      </p:sp>
      <p:sp>
        <p:nvSpPr>
          <p:cNvPr id="60" name="ZoneTexte 59">
            <a:extLst>
              <a:ext uri="{FF2B5EF4-FFF2-40B4-BE49-F238E27FC236}">
                <a16:creationId xmlns:a16="http://schemas.microsoft.com/office/drawing/2014/main" id="{7489EF05-E800-43BE-916B-9C5546FD3BA3}"/>
              </a:ext>
            </a:extLst>
          </p:cNvPr>
          <p:cNvSpPr txBox="1"/>
          <p:nvPr/>
        </p:nvSpPr>
        <p:spPr>
          <a:xfrm>
            <a:off x="6286211" y="2651013"/>
            <a:ext cx="2614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4800" dirty="0">
                <a:solidFill>
                  <a:schemeClr val="accent6"/>
                </a:solidFill>
              </a:rPr>
              <a:t>820 756</a:t>
            </a:r>
          </a:p>
        </p:txBody>
      </p:sp>
      <p:sp>
        <p:nvSpPr>
          <p:cNvPr id="338" name="CustomShape 1"/>
          <p:cNvSpPr/>
          <p:nvPr/>
        </p:nvSpPr>
        <p:spPr>
          <a:xfrm>
            <a:off x="457200" y="4465"/>
            <a:ext cx="4038120" cy="514080"/>
          </a:xfrm>
          <a:prstGeom prst="rect">
            <a:avLst/>
          </a:prstGeom>
          <a:gradFill rotWithShape="0">
            <a:gsLst>
              <a:gs pos="0">
                <a:srgbClr val="38B6D7"/>
              </a:gs>
              <a:gs pos="100000">
                <a:srgbClr val="A6E6FF"/>
              </a:gs>
            </a:gsLst>
            <a:lin ang="16200000"/>
          </a:gradFill>
          <a:ln>
            <a:solidFill>
              <a:srgbClr val="46AAC4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>
                <a:solidFill>
                  <a:srgbClr val="FFFFFF"/>
                </a:solidFill>
                <a:latin typeface="Calibri"/>
                <a:ea typeface="DejaVu Sans"/>
              </a:rPr>
              <a:t>CM1</a:t>
            </a:r>
            <a:endParaRPr lang="fr-FR" sz="2400" b="0" strike="noStrike" spc="-1">
              <a:latin typeface="Arial"/>
            </a:endParaRPr>
          </a:p>
        </p:txBody>
      </p:sp>
      <p:sp>
        <p:nvSpPr>
          <p:cNvPr id="339" name="CustomShape 2"/>
          <p:cNvSpPr/>
          <p:nvPr/>
        </p:nvSpPr>
        <p:spPr>
          <a:xfrm>
            <a:off x="4647240" y="0"/>
            <a:ext cx="4039560" cy="514080"/>
          </a:xfrm>
          <a:prstGeom prst="rect">
            <a:avLst/>
          </a:prstGeom>
          <a:gradFill rotWithShape="0">
            <a:gsLst>
              <a:gs pos="0">
                <a:srgbClr val="FF943D"/>
              </a:gs>
              <a:gs pos="100000">
                <a:srgbClr val="FFD2BC"/>
              </a:gs>
            </a:gsLst>
            <a:lin ang="16200000"/>
          </a:gradFill>
          <a:ln>
            <a:solidFill>
              <a:srgbClr val="F59240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CM2</a:t>
            </a:r>
            <a:endParaRPr lang="fr-FR" sz="2400" b="0" strike="noStrike" spc="-1" dirty="0">
              <a:latin typeface="Arial"/>
            </a:endParaRPr>
          </a:p>
        </p:txBody>
      </p:sp>
      <p:sp>
        <p:nvSpPr>
          <p:cNvPr id="340" name="CustomShape 3"/>
          <p:cNvSpPr/>
          <p:nvPr/>
        </p:nvSpPr>
        <p:spPr>
          <a:xfrm>
            <a:off x="2476260" y="625071"/>
            <a:ext cx="4038120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285840" indent="-284040" algn="ctr">
              <a:lnSpc>
                <a:spcPct val="100000"/>
              </a:lnSpc>
              <a:buClr>
                <a:srgbClr val="00B050"/>
              </a:buClr>
              <a:buFont typeface="Arial"/>
              <a:buChar char="•"/>
            </a:pPr>
            <a:r>
              <a:rPr lang="fr-FR" sz="2400" b="0" strike="noStrike" spc="-1">
                <a:solidFill>
                  <a:srgbClr val="00B050"/>
                </a:solidFill>
                <a:latin typeface="Calibri"/>
                <a:ea typeface="DejaVu Sans"/>
              </a:rPr>
              <a:t>Dictée de nombres</a:t>
            </a:r>
            <a:endParaRPr lang="fr-FR" sz="2400" b="0" strike="noStrike" spc="-1">
              <a:latin typeface="Arial"/>
            </a:endParaRPr>
          </a:p>
        </p:txBody>
      </p:sp>
      <p:pic>
        <p:nvPicPr>
          <p:cNvPr id="343" name="Image 8"/>
          <p:cNvPicPr/>
          <p:nvPr/>
        </p:nvPicPr>
        <p:blipFill>
          <a:blip r:embed="rId3"/>
          <a:stretch/>
        </p:blipFill>
        <p:spPr>
          <a:xfrm>
            <a:off x="40812" y="4316150"/>
            <a:ext cx="8950270" cy="2596020"/>
          </a:xfrm>
          <a:prstGeom prst="rect">
            <a:avLst/>
          </a:prstGeom>
          <a:ln>
            <a:noFill/>
          </a:ln>
        </p:spPr>
      </p:pic>
      <p:grpSp>
        <p:nvGrpSpPr>
          <p:cNvPr id="16" name="Groupe 15">
            <a:extLst>
              <a:ext uri="{FF2B5EF4-FFF2-40B4-BE49-F238E27FC236}">
                <a16:creationId xmlns:a16="http://schemas.microsoft.com/office/drawing/2014/main" id="{58E6C7C9-C8D2-4E93-98DF-CDA7EE125B09}"/>
              </a:ext>
            </a:extLst>
          </p:cNvPr>
          <p:cNvGrpSpPr/>
          <p:nvPr/>
        </p:nvGrpSpPr>
        <p:grpSpPr>
          <a:xfrm>
            <a:off x="4289898" y="-22475"/>
            <a:ext cx="539003" cy="816430"/>
            <a:chOff x="25131" y="1"/>
            <a:chExt cx="539003" cy="816430"/>
          </a:xfrm>
        </p:grpSpPr>
        <p:pic>
          <p:nvPicPr>
            <p:cNvPr id="17" name="Picture 2" descr="Résultat de recherche d'images pour &quot;protège cahier violet&quot;">
              <a:extLst>
                <a:ext uri="{FF2B5EF4-FFF2-40B4-BE49-F238E27FC236}">
                  <a16:creationId xmlns:a16="http://schemas.microsoft.com/office/drawing/2014/main" id="{7A269CC2-1A15-45AE-8D0C-CED1F40A38C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647" t="2283" r="17647" b="4598"/>
            <a:stretch/>
          </p:blipFill>
          <p:spPr bwMode="auto">
            <a:xfrm>
              <a:off x="25131" y="1"/>
              <a:ext cx="539003" cy="8164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10DA8FC9-B48D-41E1-8707-0336B60200AE}"/>
                </a:ext>
              </a:extLst>
            </p:cNvPr>
            <p:cNvSpPr txBox="1"/>
            <p:nvPr/>
          </p:nvSpPr>
          <p:spPr>
            <a:xfrm>
              <a:off x="25132" y="408216"/>
              <a:ext cx="539002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fr-FR" sz="900" dirty="0"/>
                <a:t>Cahier du jour</a:t>
              </a:r>
            </a:p>
          </p:txBody>
        </p:sp>
      </p:grpSp>
      <p:sp>
        <p:nvSpPr>
          <p:cNvPr id="41" name="Rectangle 40">
            <a:extLst>
              <a:ext uri="{FF2B5EF4-FFF2-40B4-BE49-F238E27FC236}">
                <a16:creationId xmlns:a16="http://schemas.microsoft.com/office/drawing/2014/main" id="{93BC7E62-47DE-4C55-AD66-525F8539BA2C}"/>
              </a:ext>
            </a:extLst>
          </p:cNvPr>
          <p:cNvSpPr/>
          <p:nvPr/>
        </p:nvSpPr>
        <p:spPr>
          <a:xfrm>
            <a:off x="4495321" y="5076591"/>
            <a:ext cx="41914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2800" dirty="0">
                <a:solidFill>
                  <a:schemeClr val="accent6"/>
                </a:solidFill>
              </a:rPr>
              <a:t>2     7     6      9     1     4</a:t>
            </a:r>
          </a:p>
          <a:p>
            <a:pPr algn="r"/>
            <a:r>
              <a:rPr lang="fr-FR" sz="2800" dirty="0">
                <a:solidFill>
                  <a:schemeClr val="accent6"/>
                </a:solidFill>
              </a:rPr>
              <a:t>5     0     7      1     6     7</a:t>
            </a:r>
          </a:p>
          <a:p>
            <a:pPr algn="r"/>
            <a:r>
              <a:rPr lang="fr-FR" sz="2800" dirty="0">
                <a:solidFill>
                  <a:schemeClr val="accent6"/>
                </a:solidFill>
              </a:rPr>
              <a:t>3     3      0     3     8</a:t>
            </a:r>
          </a:p>
          <a:p>
            <a:pPr algn="r"/>
            <a:r>
              <a:rPr lang="fr-FR" sz="2800" dirty="0">
                <a:solidFill>
                  <a:schemeClr val="accent6"/>
                </a:solidFill>
              </a:rPr>
              <a:t>8     2     0      7     5     6</a:t>
            </a:r>
          </a:p>
        </p:txBody>
      </p:sp>
      <p:grpSp>
        <p:nvGrpSpPr>
          <p:cNvPr id="31" name="Groupe 30">
            <a:extLst>
              <a:ext uri="{FF2B5EF4-FFF2-40B4-BE49-F238E27FC236}">
                <a16:creationId xmlns:a16="http://schemas.microsoft.com/office/drawing/2014/main" id="{978288D2-B231-421A-B53E-62C468D23F4D}"/>
              </a:ext>
            </a:extLst>
          </p:cNvPr>
          <p:cNvGrpSpPr/>
          <p:nvPr/>
        </p:nvGrpSpPr>
        <p:grpSpPr>
          <a:xfrm>
            <a:off x="6406434" y="685763"/>
            <a:ext cx="2010568" cy="648000"/>
            <a:chOff x="547997" y="679398"/>
            <a:chExt cx="2010568" cy="648000"/>
          </a:xfrm>
        </p:grpSpPr>
        <p:sp>
          <p:nvSpPr>
            <p:cNvPr id="33" name="Ellipse 32">
              <a:extLst>
                <a:ext uri="{FF2B5EF4-FFF2-40B4-BE49-F238E27FC236}">
                  <a16:creationId xmlns:a16="http://schemas.microsoft.com/office/drawing/2014/main" id="{B5DF47E4-C167-41C2-891C-10C662455F70}"/>
                </a:ext>
              </a:extLst>
            </p:cNvPr>
            <p:cNvSpPr/>
            <p:nvPr/>
          </p:nvSpPr>
          <p:spPr>
            <a:xfrm>
              <a:off x="999563" y="741511"/>
              <a:ext cx="402677" cy="56673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6" name="Rectangle : coins arrondis 35">
              <a:extLst>
                <a:ext uri="{FF2B5EF4-FFF2-40B4-BE49-F238E27FC236}">
                  <a16:creationId xmlns:a16="http://schemas.microsoft.com/office/drawing/2014/main" id="{3C850F47-FC6B-42AA-BAA7-4C6E5F51D702}"/>
                </a:ext>
              </a:extLst>
            </p:cNvPr>
            <p:cNvSpPr/>
            <p:nvPr/>
          </p:nvSpPr>
          <p:spPr>
            <a:xfrm>
              <a:off x="547997" y="679398"/>
              <a:ext cx="2010568" cy="648000"/>
            </a:xfrm>
            <a:prstGeom prst="round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38" name="Groupe 37">
            <a:extLst>
              <a:ext uri="{FF2B5EF4-FFF2-40B4-BE49-F238E27FC236}">
                <a16:creationId xmlns:a16="http://schemas.microsoft.com/office/drawing/2014/main" id="{7C8E12DF-C9E3-409C-963F-6C78FF5F6145}"/>
              </a:ext>
            </a:extLst>
          </p:cNvPr>
          <p:cNvGrpSpPr/>
          <p:nvPr/>
        </p:nvGrpSpPr>
        <p:grpSpPr>
          <a:xfrm>
            <a:off x="6406434" y="1389890"/>
            <a:ext cx="2010568" cy="648000"/>
            <a:chOff x="547997" y="679398"/>
            <a:chExt cx="2010568" cy="648000"/>
          </a:xfrm>
        </p:grpSpPr>
        <p:sp>
          <p:nvSpPr>
            <p:cNvPr id="40" name="Ellipse 39">
              <a:extLst>
                <a:ext uri="{FF2B5EF4-FFF2-40B4-BE49-F238E27FC236}">
                  <a16:creationId xmlns:a16="http://schemas.microsoft.com/office/drawing/2014/main" id="{2A9A1BE8-DB25-40EC-9DCF-1ACF12FF6BB3}"/>
                </a:ext>
              </a:extLst>
            </p:cNvPr>
            <p:cNvSpPr/>
            <p:nvPr/>
          </p:nvSpPr>
          <p:spPr>
            <a:xfrm>
              <a:off x="1021165" y="721124"/>
              <a:ext cx="336952" cy="56673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6" name="Rectangle : coins arrondis 45">
              <a:extLst>
                <a:ext uri="{FF2B5EF4-FFF2-40B4-BE49-F238E27FC236}">
                  <a16:creationId xmlns:a16="http://schemas.microsoft.com/office/drawing/2014/main" id="{604230AA-AFA0-4D92-8D05-12E108401A44}"/>
                </a:ext>
              </a:extLst>
            </p:cNvPr>
            <p:cNvSpPr/>
            <p:nvPr/>
          </p:nvSpPr>
          <p:spPr>
            <a:xfrm>
              <a:off x="547997" y="679398"/>
              <a:ext cx="2010568" cy="648000"/>
            </a:xfrm>
            <a:prstGeom prst="round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47" name="Groupe 46">
            <a:extLst>
              <a:ext uri="{FF2B5EF4-FFF2-40B4-BE49-F238E27FC236}">
                <a16:creationId xmlns:a16="http://schemas.microsoft.com/office/drawing/2014/main" id="{8D429FD9-AB6A-4601-BDF2-07D885344118}"/>
              </a:ext>
            </a:extLst>
          </p:cNvPr>
          <p:cNvGrpSpPr/>
          <p:nvPr/>
        </p:nvGrpSpPr>
        <p:grpSpPr>
          <a:xfrm>
            <a:off x="6857999" y="2076634"/>
            <a:ext cx="1559003" cy="648000"/>
            <a:chOff x="963773" y="679398"/>
            <a:chExt cx="1559003" cy="648000"/>
          </a:xfrm>
        </p:grpSpPr>
        <p:sp>
          <p:nvSpPr>
            <p:cNvPr id="48" name="Ellipse 47">
              <a:extLst>
                <a:ext uri="{FF2B5EF4-FFF2-40B4-BE49-F238E27FC236}">
                  <a16:creationId xmlns:a16="http://schemas.microsoft.com/office/drawing/2014/main" id="{167C56CA-2688-4D0C-9316-6AF385D97AC0}"/>
                </a:ext>
              </a:extLst>
            </p:cNvPr>
            <p:cNvSpPr/>
            <p:nvPr/>
          </p:nvSpPr>
          <p:spPr>
            <a:xfrm>
              <a:off x="985376" y="722476"/>
              <a:ext cx="377348" cy="56673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9" name="Rectangle : coins arrondis 48">
              <a:extLst>
                <a:ext uri="{FF2B5EF4-FFF2-40B4-BE49-F238E27FC236}">
                  <a16:creationId xmlns:a16="http://schemas.microsoft.com/office/drawing/2014/main" id="{8E9D2446-4808-4E6C-86AC-D8037D8ED7DC}"/>
                </a:ext>
              </a:extLst>
            </p:cNvPr>
            <p:cNvSpPr/>
            <p:nvPr/>
          </p:nvSpPr>
          <p:spPr>
            <a:xfrm>
              <a:off x="963773" y="679398"/>
              <a:ext cx="1559003" cy="648000"/>
            </a:xfrm>
            <a:prstGeom prst="round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50" name="Groupe 49">
            <a:extLst>
              <a:ext uri="{FF2B5EF4-FFF2-40B4-BE49-F238E27FC236}">
                <a16:creationId xmlns:a16="http://schemas.microsoft.com/office/drawing/2014/main" id="{54AAFD8F-56CF-4A97-83AC-5AC3DD392852}"/>
              </a:ext>
            </a:extLst>
          </p:cNvPr>
          <p:cNvGrpSpPr/>
          <p:nvPr/>
        </p:nvGrpSpPr>
        <p:grpSpPr>
          <a:xfrm>
            <a:off x="6446423" y="2781025"/>
            <a:ext cx="1970579" cy="648000"/>
            <a:chOff x="547997" y="679398"/>
            <a:chExt cx="1970579" cy="648000"/>
          </a:xfrm>
        </p:grpSpPr>
        <p:sp>
          <p:nvSpPr>
            <p:cNvPr id="51" name="Ellipse 50">
              <a:extLst>
                <a:ext uri="{FF2B5EF4-FFF2-40B4-BE49-F238E27FC236}">
                  <a16:creationId xmlns:a16="http://schemas.microsoft.com/office/drawing/2014/main" id="{2EC2B14E-D1C8-445D-A83E-BFB8F2CCAD21}"/>
                </a:ext>
              </a:extLst>
            </p:cNvPr>
            <p:cNvSpPr/>
            <p:nvPr/>
          </p:nvSpPr>
          <p:spPr>
            <a:xfrm>
              <a:off x="981176" y="706181"/>
              <a:ext cx="377348" cy="56673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2" name="Rectangle : coins arrondis 51">
              <a:extLst>
                <a:ext uri="{FF2B5EF4-FFF2-40B4-BE49-F238E27FC236}">
                  <a16:creationId xmlns:a16="http://schemas.microsoft.com/office/drawing/2014/main" id="{3A54CB9B-C839-461B-B2D5-2CCAF4E2E093}"/>
                </a:ext>
              </a:extLst>
            </p:cNvPr>
            <p:cNvSpPr/>
            <p:nvPr/>
          </p:nvSpPr>
          <p:spPr>
            <a:xfrm>
              <a:off x="547997" y="679398"/>
              <a:ext cx="1970579" cy="648000"/>
            </a:xfrm>
            <a:prstGeom prst="round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55" name="Rectangle 54">
            <a:extLst>
              <a:ext uri="{FF2B5EF4-FFF2-40B4-BE49-F238E27FC236}">
                <a16:creationId xmlns:a16="http://schemas.microsoft.com/office/drawing/2014/main" id="{BC51FF15-3A85-410F-84E7-CDC53E60A594}"/>
              </a:ext>
            </a:extLst>
          </p:cNvPr>
          <p:cNvSpPr/>
          <p:nvPr/>
        </p:nvSpPr>
        <p:spPr>
          <a:xfrm>
            <a:off x="814715" y="587112"/>
            <a:ext cx="20820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4800" dirty="0">
                <a:solidFill>
                  <a:schemeClr val="accent1"/>
                </a:solidFill>
              </a:rPr>
              <a:t>50 160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6EE14606-6212-4FFC-B004-EB9B4EEF4F8D}"/>
              </a:ext>
            </a:extLst>
          </p:cNvPr>
          <p:cNvSpPr/>
          <p:nvPr/>
        </p:nvSpPr>
        <p:spPr>
          <a:xfrm>
            <a:off x="307009" y="1289171"/>
            <a:ext cx="26212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4800" dirty="0">
                <a:solidFill>
                  <a:schemeClr val="accent1"/>
                </a:solidFill>
              </a:rPr>
              <a:t>6 014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66EB6668-60BB-4BAA-8673-2911F6EBF5DA}"/>
              </a:ext>
            </a:extLst>
          </p:cNvPr>
          <p:cNvSpPr/>
          <p:nvPr/>
        </p:nvSpPr>
        <p:spPr>
          <a:xfrm>
            <a:off x="544317" y="1967700"/>
            <a:ext cx="23317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4800" dirty="0">
                <a:solidFill>
                  <a:schemeClr val="accent1"/>
                </a:solidFill>
              </a:rPr>
              <a:t>72 056</a:t>
            </a:r>
          </a:p>
        </p:txBody>
      </p:sp>
      <p:grpSp>
        <p:nvGrpSpPr>
          <p:cNvPr id="61" name="Groupe 60">
            <a:extLst>
              <a:ext uri="{FF2B5EF4-FFF2-40B4-BE49-F238E27FC236}">
                <a16:creationId xmlns:a16="http://schemas.microsoft.com/office/drawing/2014/main" id="{1A7D2606-AA60-4A93-928E-05F82FC8630A}"/>
              </a:ext>
            </a:extLst>
          </p:cNvPr>
          <p:cNvGrpSpPr/>
          <p:nvPr/>
        </p:nvGrpSpPr>
        <p:grpSpPr>
          <a:xfrm>
            <a:off x="807967" y="656995"/>
            <a:ext cx="1666972" cy="648000"/>
            <a:chOff x="789938" y="679398"/>
            <a:chExt cx="1666972" cy="648000"/>
          </a:xfrm>
        </p:grpSpPr>
        <p:sp>
          <p:nvSpPr>
            <p:cNvPr id="62" name="Ellipse 61">
              <a:extLst>
                <a:ext uri="{FF2B5EF4-FFF2-40B4-BE49-F238E27FC236}">
                  <a16:creationId xmlns:a16="http://schemas.microsoft.com/office/drawing/2014/main" id="{C5BA4F84-D8A0-4AA7-9E35-443CCFC06BA3}"/>
                </a:ext>
              </a:extLst>
            </p:cNvPr>
            <p:cNvSpPr/>
            <p:nvPr/>
          </p:nvSpPr>
          <p:spPr>
            <a:xfrm>
              <a:off x="821522" y="713421"/>
              <a:ext cx="442750" cy="568713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3" name="Rectangle : coins arrondis 62">
              <a:extLst>
                <a:ext uri="{FF2B5EF4-FFF2-40B4-BE49-F238E27FC236}">
                  <a16:creationId xmlns:a16="http://schemas.microsoft.com/office/drawing/2014/main" id="{CB1BED06-7DAD-4030-B8E6-1ED990E5F7A8}"/>
                </a:ext>
              </a:extLst>
            </p:cNvPr>
            <p:cNvSpPr/>
            <p:nvPr/>
          </p:nvSpPr>
          <p:spPr>
            <a:xfrm>
              <a:off x="789938" y="679398"/>
              <a:ext cx="1666972" cy="648000"/>
            </a:xfrm>
            <a:prstGeom prst="round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64" name="Rectangle : coins arrondis 63">
            <a:extLst>
              <a:ext uri="{FF2B5EF4-FFF2-40B4-BE49-F238E27FC236}">
                <a16:creationId xmlns:a16="http://schemas.microsoft.com/office/drawing/2014/main" id="{FA8B9D76-6AEC-409C-9537-CCF0835A5070}"/>
              </a:ext>
            </a:extLst>
          </p:cNvPr>
          <p:cNvSpPr/>
          <p:nvPr/>
        </p:nvSpPr>
        <p:spPr>
          <a:xfrm>
            <a:off x="1282300" y="1393134"/>
            <a:ext cx="1193960" cy="64800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65" name="Groupe 64">
            <a:extLst>
              <a:ext uri="{FF2B5EF4-FFF2-40B4-BE49-F238E27FC236}">
                <a16:creationId xmlns:a16="http://schemas.microsoft.com/office/drawing/2014/main" id="{07586E35-79FA-4534-8BF3-BEEEEADC4E00}"/>
              </a:ext>
            </a:extLst>
          </p:cNvPr>
          <p:cNvGrpSpPr/>
          <p:nvPr/>
        </p:nvGrpSpPr>
        <p:grpSpPr>
          <a:xfrm>
            <a:off x="770380" y="2121258"/>
            <a:ext cx="1666971" cy="648000"/>
            <a:chOff x="789938" y="2102392"/>
            <a:chExt cx="1666971" cy="648000"/>
          </a:xfrm>
        </p:grpSpPr>
        <p:sp>
          <p:nvSpPr>
            <p:cNvPr id="66" name="Ellipse 65">
              <a:extLst>
                <a:ext uri="{FF2B5EF4-FFF2-40B4-BE49-F238E27FC236}">
                  <a16:creationId xmlns:a16="http://schemas.microsoft.com/office/drawing/2014/main" id="{019A4F4F-AA93-41E1-A8B3-97D5B03D70A0}"/>
                </a:ext>
              </a:extLst>
            </p:cNvPr>
            <p:cNvSpPr/>
            <p:nvPr/>
          </p:nvSpPr>
          <p:spPr>
            <a:xfrm>
              <a:off x="814715" y="2114233"/>
              <a:ext cx="487143" cy="56673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7" name="Rectangle : coins arrondis 66">
              <a:extLst>
                <a:ext uri="{FF2B5EF4-FFF2-40B4-BE49-F238E27FC236}">
                  <a16:creationId xmlns:a16="http://schemas.microsoft.com/office/drawing/2014/main" id="{57445FF8-B19C-4206-8579-48CF34E5F5D3}"/>
                </a:ext>
              </a:extLst>
            </p:cNvPr>
            <p:cNvSpPr/>
            <p:nvPr/>
          </p:nvSpPr>
          <p:spPr>
            <a:xfrm>
              <a:off x="789938" y="2102392"/>
              <a:ext cx="1666971" cy="648000"/>
            </a:xfrm>
            <a:prstGeom prst="round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68" name="Groupe 67">
            <a:extLst>
              <a:ext uri="{FF2B5EF4-FFF2-40B4-BE49-F238E27FC236}">
                <a16:creationId xmlns:a16="http://schemas.microsoft.com/office/drawing/2014/main" id="{2ADE5442-6AE9-4746-8D32-9AF1E440E5E3}"/>
              </a:ext>
            </a:extLst>
          </p:cNvPr>
          <p:cNvGrpSpPr/>
          <p:nvPr/>
        </p:nvGrpSpPr>
        <p:grpSpPr>
          <a:xfrm>
            <a:off x="758547" y="2800049"/>
            <a:ext cx="1698362" cy="648000"/>
            <a:chOff x="758547" y="2800049"/>
            <a:chExt cx="1698362" cy="648000"/>
          </a:xfrm>
        </p:grpSpPr>
        <p:sp>
          <p:nvSpPr>
            <p:cNvPr id="69" name="Ellipse 68">
              <a:extLst>
                <a:ext uri="{FF2B5EF4-FFF2-40B4-BE49-F238E27FC236}">
                  <a16:creationId xmlns:a16="http://schemas.microsoft.com/office/drawing/2014/main" id="{3943AFA2-0C89-45AA-90CB-52C9E16E9AD3}"/>
                </a:ext>
              </a:extLst>
            </p:cNvPr>
            <p:cNvSpPr/>
            <p:nvPr/>
          </p:nvSpPr>
          <p:spPr>
            <a:xfrm>
              <a:off x="815875" y="2821145"/>
              <a:ext cx="487143" cy="56673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0" name="Rectangle : coins arrondis 69">
              <a:extLst>
                <a:ext uri="{FF2B5EF4-FFF2-40B4-BE49-F238E27FC236}">
                  <a16:creationId xmlns:a16="http://schemas.microsoft.com/office/drawing/2014/main" id="{1482CD95-0307-479C-9B6C-FF57D1CB905C}"/>
                </a:ext>
              </a:extLst>
            </p:cNvPr>
            <p:cNvSpPr/>
            <p:nvPr/>
          </p:nvSpPr>
          <p:spPr>
            <a:xfrm>
              <a:off x="758547" y="2800049"/>
              <a:ext cx="1698362" cy="648000"/>
            </a:xfrm>
            <a:prstGeom prst="round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72" name="Rectangle 71">
            <a:extLst>
              <a:ext uri="{FF2B5EF4-FFF2-40B4-BE49-F238E27FC236}">
                <a16:creationId xmlns:a16="http://schemas.microsoft.com/office/drawing/2014/main" id="{EBFB2886-55F5-4EFB-8BE9-148C78107C9C}"/>
              </a:ext>
            </a:extLst>
          </p:cNvPr>
          <p:cNvSpPr/>
          <p:nvPr/>
        </p:nvSpPr>
        <p:spPr>
          <a:xfrm>
            <a:off x="544317" y="2699723"/>
            <a:ext cx="23317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4800" dirty="0">
                <a:solidFill>
                  <a:schemeClr val="accent1"/>
                </a:solidFill>
              </a:rPr>
              <a:t>11 845</a:t>
            </a:r>
          </a:p>
        </p:txBody>
      </p:sp>
      <p:sp>
        <p:nvSpPr>
          <p:cNvPr id="42" name="CustomShape 4">
            <a:extLst>
              <a:ext uri="{FF2B5EF4-FFF2-40B4-BE49-F238E27FC236}">
                <a16:creationId xmlns:a16="http://schemas.microsoft.com/office/drawing/2014/main" id="{6E45C021-E6EE-4B78-A259-5A60A290DC5C}"/>
              </a:ext>
            </a:extLst>
          </p:cNvPr>
          <p:cNvSpPr/>
          <p:nvPr/>
        </p:nvSpPr>
        <p:spPr>
          <a:xfrm>
            <a:off x="40812" y="3486793"/>
            <a:ext cx="9071138" cy="82954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1800">
              <a:lnSpc>
                <a:spcPct val="100000"/>
              </a:lnSpc>
              <a:buClr>
                <a:srgbClr val="00B050"/>
              </a:buClr>
            </a:pPr>
            <a:r>
              <a:rPr lang="fr-FR" sz="2400" spc="-1" dirty="0">
                <a:solidFill>
                  <a:srgbClr val="00B050"/>
                </a:solidFill>
                <a:latin typeface="Calibri"/>
              </a:rPr>
              <a:t>Pour chaque nombre, j’entoure le chiffre des dizaines de mille en rouge et le nombre de dizaines en vert.</a:t>
            </a:r>
            <a:endParaRPr lang="fr-FR" sz="2400" spc="-1" dirty="0"/>
          </a:p>
        </p:txBody>
      </p:sp>
    </p:spTree>
    <p:extLst>
      <p:ext uri="{BB962C8B-B14F-4D97-AF65-F5344CB8AC3E}">
        <p14:creationId xmlns:p14="http://schemas.microsoft.com/office/powerpoint/2010/main" val="3502008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CustomShape 1"/>
          <p:cNvSpPr/>
          <p:nvPr/>
        </p:nvSpPr>
        <p:spPr>
          <a:xfrm>
            <a:off x="457200" y="4465"/>
            <a:ext cx="4038120" cy="514080"/>
          </a:xfrm>
          <a:prstGeom prst="rect">
            <a:avLst/>
          </a:prstGeom>
          <a:gradFill rotWithShape="0">
            <a:gsLst>
              <a:gs pos="0">
                <a:srgbClr val="38B6D7"/>
              </a:gs>
              <a:gs pos="100000">
                <a:srgbClr val="A6E6FF"/>
              </a:gs>
            </a:gsLst>
            <a:lin ang="16200000"/>
          </a:gradFill>
          <a:ln>
            <a:solidFill>
              <a:srgbClr val="46AAC4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>
                <a:solidFill>
                  <a:srgbClr val="FFFFFF"/>
                </a:solidFill>
                <a:latin typeface="Calibri"/>
                <a:ea typeface="DejaVu Sans"/>
              </a:rPr>
              <a:t>CM1</a:t>
            </a:r>
            <a:endParaRPr lang="fr-FR" sz="2400" b="0" strike="noStrike" spc="-1">
              <a:latin typeface="Arial"/>
            </a:endParaRPr>
          </a:p>
        </p:txBody>
      </p:sp>
      <p:sp>
        <p:nvSpPr>
          <p:cNvPr id="339" name="CustomShape 2"/>
          <p:cNvSpPr/>
          <p:nvPr/>
        </p:nvSpPr>
        <p:spPr>
          <a:xfrm>
            <a:off x="4647240" y="0"/>
            <a:ext cx="4039560" cy="514080"/>
          </a:xfrm>
          <a:prstGeom prst="rect">
            <a:avLst/>
          </a:prstGeom>
          <a:gradFill rotWithShape="0">
            <a:gsLst>
              <a:gs pos="0">
                <a:srgbClr val="FF943D"/>
              </a:gs>
              <a:gs pos="100000">
                <a:srgbClr val="FFD2BC"/>
              </a:gs>
            </a:gsLst>
            <a:lin ang="16200000"/>
          </a:gradFill>
          <a:ln>
            <a:solidFill>
              <a:srgbClr val="F59240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CM2</a:t>
            </a:r>
            <a:endParaRPr lang="fr-FR" sz="2400" b="0" strike="noStrike" spc="-1" dirty="0">
              <a:latin typeface="Arial"/>
            </a:endParaRPr>
          </a:p>
        </p:txBody>
      </p:sp>
      <p:sp>
        <p:nvSpPr>
          <p:cNvPr id="340" name="CustomShape 3"/>
          <p:cNvSpPr/>
          <p:nvPr/>
        </p:nvSpPr>
        <p:spPr>
          <a:xfrm>
            <a:off x="2476260" y="625071"/>
            <a:ext cx="4038120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285840" indent="-284040" algn="ctr">
              <a:lnSpc>
                <a:spcPct val="100000"/>
              </a:lnSpc>
              <a:buClr>
                <a:srgbClr val="00B050"/>
              </a:buClr>
              <a:buFont typeface="Arial"/>
              <a:buChar char="•"/>
            </a:pPr>
            <a:r>
              <a:rPr lang="fr-FR" sz="2400" b="0" strike="noStrike" spc="-1">
                <a:solidFill>
                  <a:srgbClr val="00B050"/>
                </a:solidFill>
                <a:latin typeface="Calibri"/>
                <a:ea typeface="DejaVu Sans"/>
              </a:rPr>
              <a:t>Dictée de nombres</a:t>
            </a:r>
            <a:endParaRPr lang="fr-FR" sz="2400" b="0" strike="noStrike" spc="-1">
              <a:latin typeface="Arial"/>
            </a:endParaRPr>
          </a:p>
        </p:txBody>
      </p:sp>
      <p:pic>
        <p:nvPicPr>
          <p:cNvPr id="343" name="Image 8"/>
          <p:cNvPicPr/>
          <p:nvPr/>
        </p:nvPicPr>
        <p:blipFill>
          <a:blip r:embed="rId3"/>
          <a:stretch/>
        </p:blipFill>
        <p:spPr>
          <a:xfrm>
            <a:off x="40812" y="4316150"/>
            <a:ext cx="8950270" cy="2596020"/>
          </a:xfrm>
          <a:prstGeom prst="rect">
            <a:avLst/>
          </a:prstGeom>
          <a:ln>
            <a:noFill/>
          </a:ln>
        </p:spPr>
      </p:pic>
      <p:sp>
        <p:nvSpPr>
          <p:cNvPr id="342" name="CustomShape 4"/>
          <p:cNvSpPr/>
          <p:nvPr/>
        </p:nvSpPr>
        <p:spPr>
          <a:xfrm>
            <a:off x="40812" y="3486793"/>
            <a:ext cx="9071138" cy="82954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1800">
              <a:lnSpc>
                <a:spcPct val="100000"/>
              </a:lnSpc>
              <a:buClr>
                <a:srgbClr val="00B050"/>
              </a:buClr>
            </a:pPr>
            <a:r>
              <a:rPr lang="fr-FR" sz="2400" spc="-1" dirty="0">
                <a:solidFill>
                  <a:srgbClr val="00B050"/>
                </a:solidFill>
                <a:latin typeface="Calibri"/>
              </a:rPr>
              <a:t>Pour chaque nombre, j’entoure le chiffre des unités de mille en rouge et le nombre d’unités en vert.</a:t>
            </a:r>
            <a:endParaRPr lang="fr-FR" sz="2400" spc="-1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A57C93D2-C58C-44D1-97F1-FA8D051CFFA4}"/>
              </a:ext>
            </a:extLst>
          </p:cNvPr>
          <p:cNvSpPr txBox="1"/>
          <p:nvPr/>
        </p:nvSpPr>
        <p:spPr>
          <a:xfrm>
            <a:off x="5575198" y="625071"/>
            <a:ext cx="32617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4800" dirty="0">
                <a:solidFill>
                  <a:schemeClr val="accent6"/>
                </a:solidFill>
              </a:rPr>
              <a:t>614 732</a:t>
            </a:r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58E6C7C9-C8D2-4E93-98DF-CDA7EE125B09}"/>
              </a:ext>
            </a:extLst>
          </p:cNvPr>
          <p:cNvGrpSpPr/>
          <p:nvPr/>
        </p:nvGrpSpPr>
        <p:grpSpPr>
          <a:xfrm>
            <a:off x="4289898" y="-22475"/>
            <a:ext cx="539003" cy="816430"/>
            <a:chOff x="25131" y="1"/>
            <a:chExt cx="539003" cy="816430"/>
          </a:xfrm>
        </p:grpSpPr>
        <p:pic>
          <p:nvPicPr>
            <p:cNvPr id="17" name="Picture 2" descr="Résultat de recherche d'images pour &quot;protège cahier violet&quot;">
              <a:extLst>
                <a:ext uri="{FF2B5EF4-FFF2-40B4-BE49-F238E27FC236}">
                  <a16:creationId xmlns:a16="http://schemas.microsoft.com/office/drawing/2014/main" id="{7A269CC2-1A15-45AE-8D0C-CED1F40A38C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647" t="2283" r="17647" b="4598"/>
            <a:stretch/>
          </p:blipFill>
          <p:spPr bwMode="auto">
            <a:xfrm>
              <a:off x="25131" y="1"/>
              <a:ext cx="539003" cy="8164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10DA8FC9-B48D-41E1-8707-0336B60200AE}"/>
                </a:ext>
              </a:extLst>
            </p:cNvPr>
            <p:cNvSpPr txBox="1"/>
            <p:nvPr/>
          </p:nvSpPr>
          <p:spPr>
            <a:xfrm>
              <a:off x="25132" y="408216"/>
              <a:ext cx="539002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fr-FR" sz="900" dirty="0"/>
                <a:t>Cahier du jour</a:t>
              </a:r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E3AE66CC-1AE5-45A3-955C-094BA4329B6B}"/>
              </a:ext>
            </a:extLst>
          </p:cNvPr>
          <p:cNvSpPr/>
          <p:nvPr/>
        </p:nvSpPr>
        <p:spPr>
          <a:xfrm>
            <a:off x="814715" y="587112"/>
            <a:ext cx="20820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4800" dirty="0">
                <a:solidFill>
                  <a:schemeClr val="accent1"/>
                </a:solidFill>
              </a:rPr>
              <a:t>80 150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1F14690-B44A-4B04-892D-8337B87F0C11}"/>
              </a:ext>
            </a:extLst>
          </p:cNvPr>
          <p:cNvSpPr/>
          <p:nvPr/>
        </p:nvSpPr>
        <p:spPr>
          <a:xfrm>
            <a:off x="307009" y="1289171"/>
            <a:ext cx="26212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4800" dirty="0">
                <a:solidFill>
                  <a:schemeClr val="accent1"/>
                </a:solidFill>
              </a:rPr>
              <a:t>8 003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BEAE17B9-2430-4760-9F40-71935DAF7BD7}"/>
              </a:ext>
            </a:extLst>
          </p:cNvPr>
          <p:cNvSpPr txBox="1"/>
          <p:nvPr/>
        </p:nvSpPr>
        <p:spPr>
          <a:xfrm>
            <a:off x="6422198" y="1289171"/>
            <a:ext cx="24607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>
                <a:solidFill>
                  <a:schemeClr val="accent6"/>
                </a:solidFill>
              </a:rPr>
              <a:t>305 030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EC905E-F14A-4D84-9E98-51EC668B820D}"/>
              </a:ext>
            </a:extLst>
          </p:cNvPr>
          <p:cNvSpPr/>
          <p:nvPr/>
        </p:nvSpPr>
        <p:spPr>
          <a:xfrm>
            <a:off x="544317" y="1967700"/>
            <a:ext cx="23317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4800" dirty="0">
                <a:solidFill>
                  <a:schemeClr val="accent1"/>
                </a:solidFill>
              </a:rPr>
              <a:t>52 570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F63658F2-0679-41CB-AB69-E360AC6E77D3}"/>
              </a:ext>
            </a:extLst>
          </p:cNvPr>
          <p:cNvSpPr txBox="1"/>
          <p:nvPr/>
        </p:nvSpPr>
        <p:spPr>
          <a:xfrm>
            <a:off x="5802050" y="1967700"/>
            <a:ext cx="30808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4800" dirty="0">
                <a:solidFill>
                  <a:schemeClr val="accent6"/>
                </a:solidFill>
              </a:rPr>
              <a:t>45 270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9F1F90A-0153-43A8-92C0-389AE03A1E44}"/>
              </a:ext>
            </a:extLst>
          </p:cNvPr>
          <p:cNvSpPr/>
          <p:nvPr/>
        </p:nvSpPr>
        <p:spPr>
          <a:xfrm>
            <a:off x="544317" y="2699723"/>
            <a:ext cx="23317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4800" dirty="0">
                <a:solidFill>
                  <a:schemeClr val="accent1"/>
                </a:solidFill>
              </a:rPr>
              <a:t>99 305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F2E87765-1B21-4B9D-95C1-7ED36ED6B573}"/>
              </a:ext>
            </a:extLst>
          </p:cNvPr>
          <p:cNvSpPr txBox="1"/>
          <p:nvPr/>
        </p:nvSpPr>
        <p:spPr>
          <a:xfrm>
            <a:off x="6286211" y="2651013"/>
            <a:ext cx="2614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4800" dirty="0">
                <a:solidFill>
                  <a:schemeClr val="accent6"/>
                </a:solidFill>
              </a:rPr>
              <a:t>849 003</a:t>
            </a:r>
          </a:p>
        </p:txBody>
      </p:sp>
    </p:spTree>
    <p:extLst>
      <p:ext uri="{BB962C8B-B14F-4D97-AF65-F5344CB8AC3E}">
        <p14:creationId xmlns:p14="http://schemas.microsoft.com/office/powerpoint/2010/main" val="2760481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2" grpId="0"/>
      <p:bldP spid="9" grpId="0"/>
      <p:bldP spid="4" grpId="0"/>
      <p:bldP spid="5" grpId="0"/>
      <p:bldP spid="20" grpId="0"/>
      <p:bldP spid="6" grpId="0"/>
      <p:bldP spid="22" grpId="0"/>
      <p:bldP spid="19" grpId="0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ZoneTexte 33">
            <a:extLst>
              <a:ext uri="{FF2B5EF4-FFF2-40B4-BE49-F238E27FC236}">
                <a16:creationId xmlns:a16="http://schemas.microsoft.com/office/drawing/2014/main" id="{69F82320-1D13-43DC-87FD-DBC78334054B}"/>
              </a:ext>
            </a:extLst>
          </p:cNvPr>
          <p:cNvSpPr txBox="1"/>
          <p:nvPr/>
        </p:nvSpPr>
        <p:spPr>
          <a:xfrm>
            <a:off x="5575198" y="625071"/>
            <a:ext cx="32617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4800" dirty="0">
                <a:solidFill>
                  <a:schemeClr val="accent6"/>
                </a:solidFill>
              </a:rPr>
              <a:t>614 732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C0715AF4-D4F3-4821-A3B3-5797891533C7}"/>
              </a:ext>
            </a:extLst>
          </p:cNvPr>
          <p:cNvSpPr/>
          <p:nvPr/>
        </p:nvSpPr>
        <p:spPr>
          <a:xfrm>
            <a:off x="814715" y="587112"/>
            <a:ext cx="20820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4800" dirty="0">
                <a:solidFill>
                  <a:schemeClr val="accent1"/>
                </a:solidFill>
              </a:rPr>
              <a:t>80 150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BFA86406-D86C-4D8A-AF1F-A1ED5B771AFB}"/>
              </a:ext>
            </a:extLst>
          </p:cNvPr>
          <p:cNvSpPr/>
          <p:nvPr/>
        </p:nvSpPr>
        <p:spPr>
          <a:xfrm>
            <a:off x="307009" y="1289171"/>
            <a:ext cx="26212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4800" dirty="0">
                <a:solidFill>
                  <a:schemeClr val="accent1"/>
                </a:solidFill>
              </a:rPr>
              <a:t>8 003</a:t>
            </a:r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530388FB-B3F5-4925-A701-7D3278061009}"/>
              </a:ext>
            </a:extLst>
          </p:cNvPr>
          <p:cNvSpPr txBox="1"/>
          <p:nvPr/>
        </p:nvSpPr>
        <p:spPr>
          <a:xfrm>
            <a:off x="6422198" y="1289171"/>
            <a:ext cx="24607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>
                <a:solidFill>
                  <a:schemeClr val="accent6"/>
                </a:solidFill>
              </a:rPr>
              <a:t>305 030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3D7AE05-3152-44A6-86DF-F0B45AA2527E}"/>
              </a:ext>
            </a:extLst>
          </p:cNvPr>
          <p:cNvSpPr/>
          <p:nvPr/>
        </p:nvSpPr>
        <p:spPr>
          <a:xfrm>
            <a:off x="544317" y="1967700"/>
            <a:ext cx="23317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4800" dirty="0">
                <a:solidFill>
                  <a:schemeClr val="accent1"/>
                </a:solidFill>
              </a:rPr>
              <a:t>52 570</a:t>
            </a: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91753469-A703-4E4D-B2F9-69D8B4D3E7CE}"/>
              </a:ext>
            </a:extLst>
          </p:cNvPr>
          <p:cNvSpPr txBox="1"/>
          <p:nvPr/>
        </p:nvSpPr>
        <p:spPr>
          <a:xfrm>
            <a:off x="5802050" y="1967700"/>
            <a:ext cx="30808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4800" dirty="0">
                <a:solidFill>
                  <a:schemeClr val="accent6"/>
                </a:solidFill>
              </a:rPr>
              <a:t>45 270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C6BFB412-0072-4739-A5D1-DBB338C48BC3}"/>
              </a:ext>
            </a:extLst>
          </p:cNvPr>
          <p:cNvSpPr/>
          <p:nvPr/>
        </p:nvSpPr>
        <p:spPr>
          <a:xfrm>
            <a:off x="544317" y="2699723"/>
            <a:ext cx="23317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4800" dirty="0">
                <a:solidFill>
                  <a:schemeClr val="accent1"/>
                </a:solidFill>
              </a:rPr>
              <a:t>99 305</a:t>
            </a:r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39A4B172-D4AD-425B-BA7C-C6958564ADF1}"/>
              </a:ext>
            </a:extLst>
          </p:cNvPr>
          <p:cNvSpPr txBox="1"/>
          <p:nvPr/>
        </p:nvSpPr>
        <p:spPr>
          <a:xfrm>
            <a:off x="6286211" y="2651013"/>
            <a:ext cx="2614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4800" dirty="0">
                <a:solidFill>
                  <a:schemeClr val="accent6"/>
                </a:solidFill>
              </a:rPr>
              <a:t>849 003</a:t>
            </a:r>
          </a:p>
        </p:txBody>
      </p:sp>
      <p:sp>
        <p:nvSpPr>
          <p:cNvPr id="338" name="CustomShape 1"/>
          <p:cNvSpPr/>
          <p:nvPr/>
        </p:nvSpPr>
        <p:spPr>
          <a:xfrm>
            <a:off x="457200" y="4465"/>
            <a:ext cx="4038120" cy="514080"/>
          </a:xfrm>
          <a:prstGeom prst="rect">
            <a:avLst/>
          </a:prstGeom>
          <a:gradFill rotWithShape="0">
            <a:gsLst>
              <a:gs pos="0">
                <a:srgbClr val="38B6D7"/>
              </a:gs>
              <a:gs pos="100000">
                <a:srgbClr val="A6E6FF"/>
              </a:gs>
            </a:gsLst>
            <a:lin ang="16200000"/>
          </a:gradFill>
          <a:ln>
            <a:solidFill>
              <a:srgbClr val="46AAC4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>
                <a:solidFill>
                  <a:srgbClr val="FFFFFF"/>
                </a:solidFill>
                <a:latin typeface="Calibri"/>
                <a:ea typeface="DejaVu Sans"/>
              </a:rPr>
              <a:t>CM1</a:t>
            </a:r>
            <a:endParaRPr lang="fr-FR" sz="2400" b="0" strike="noStrike" spc="-1">
              <a:latin typeface="Arial"/>
            </a:endParaRPr>
          </a:p>
        </p:txBody>
      </p:sp>
      <p:sp>
        <p:nvSpPr>
          <p:cNvPr id="339" name="CustomShape 2"/>
          <p:cNvSpPr/>
          <p:nvPr/>
        </p:nvSpPr>
        <p:spPr>
          <a:xfrm>
            <a:off x="4647240" y="0"/>
            <a:ext cx="4039560" cy="514080"/>
          </a:xfrm>
          <a:prstGeom prst="rect">
            <a:avLst/>
          </a:prstGeom>
          <a:gradFill rotWithShape="0">
            <a:gsLst>
              <a:gs pos="0">
                <a:srgbClr val="FF943D"/>
              </a:gs>
              <a:gs pos="100000">
                <a:srgbClr val="FFD2BC"/>
              </a:gs>
            </a:gsLst>
            <a:lin ang="16200000"/>
          </a:gradFill>
          <a:ln>
            <a:solidFill>
              <a:srgbClr val="F59240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CM2</a:t>
            </a:r>
            <a:endParaRPr lang="fr-FR" sz="2400" b="0" strike="noStrike" spc="-1" dirty="0">
              <a:latin typeface="Arial"/>
            </a:endParaRPr>
          </a:p>
        </p:txBody>
      </p:sp>
      <p:sp>
        <p:nvSpPr>
          <p:cNvPr id="340" name="CustomShape 3"/>
          <p:cNvSpPr/>
          <p:nvPr/>
        </p:nvSpPr>
        <p:spPr>
          <a:xfrm>
            <a:off x="2476260" y="625071"/>
            <a:ext cx="4038120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285840" indent="-284040" algn="ctr">
              <a:lnSpc>
                <a:spcPct val="100000"/>
              </a:lnSpc>
              <a:buClr>
                <a:srgbClr val="00B050"/>
              </a:buClr>
              <a:buFont typeface="Arial"/>
              <a:buChar char="•"/>
            </a:pPr>
            <a:r>
              <a:rPr lang="fr-FR" sz="2400" b="0" strike="noStrike" spc="-1">
                <a:solidFill>
                  <a:srgbClr val="00B050"/>
                </a:solidFill>
                <a:latin typeface="Calibri"/>
                <a:ea typeface="DejaVu Sans"/>
              </a:rPr>
              <a:t>Dictée de nombres</a:t>
            </a:r>
            <a:endParaRPr lang="fr-FR" sz="2400" b="0" strike="noStrike" spc="-1">
              <a:latin typeface="Arial"/>
            </a:endParaRPr>
          </a:p>
        </p:txBody>
      </p:sp>
      <p:pic>
        <p:nvPicPr>
          <p:cNvPr id="343" name="Image 8"/>
          <p:cNvPicPr/>
          <p:nvPr/>
        </p:nvPicPr>
        <p:blipFill>
          <a:blip r:embed="rId3"/>
          <a:stretch/>
        </p:blipFill>
        <p:spPr>
          <a:xfrm>
            <a:off x="40812" y="4316150"/>
            <a:ext cx="8950270" cy="2596020"/>
          </a:xfrm>
          <a:prstGeom prst="rect">
            <a:avLst/>
          </a:prstGeom>
          <a:ln>
            <a:noFill/>
          </a:ln>
        </p:spPr>
      </p:pic>
      <p:grpSp>
        <p:nvGrpSpPr>
          <p:cNvPr id="16" name="Groupe 15">
            <a:extLst>
              <a:ext uri="{FF2B5EF4-FFF2-40B4-BE49-F238E27FC236}">
                <a16:creationId xmlns:a16="http://schemas.microsoft.com/office/drawing/2014/main" id="{58E6C7C9-C8D2-4E93-98DF-CDA7EE125B09}"/>
              </a:ext>
            </a:extLst>
          </p:cNvPr>
          <p:cNvGrpSpPr/>
          <p:nvPr/>
        </p:nvGrpSpPr>
        <p:grpSpPr>
          <a:xfrm>
            <a:off x="4289898" y="-22475"/>
            <a:ext cx="539003" cy="816430"/>
            <a:chOff x="25131" y="1"/>
            <a:chExt cx="539003" cy="816430"/>
          </a:xfrm>
        </p:grpSpPr>
        <p:pic>
          <p:nvPicPr>
            <p:cNvPr id="17" name="Picture 2" descr="Résultat de recherche d'images pour &quot;protège cahier violet&quot;">
              <a:extLst>
                <a:ext uri="{FF2B5EF4-FFF2-40B4-BE49-F238E27FC236}">
                  <a16:creationId xmlns:a16="http://schemas.microsoft.com/office/drawing/2014/main" id="{7A269CC2-1A15-45AE-8D0C-CED1F40A38C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647" t="2283" r="17647" b="4598"/>
            <a:stretch/>
          </p:blipFill>
          <p:spPr bwMode="auto">
            <a:xfrm>
              <a:off x="25131" y="1"/>
              <a:ext cx="539003" cy="8164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10DA8FC9-B48D-41E1-8707-0336B60200AE}"/>
                </a:ext>
              </a:extLst>
            </p:cNvPr>
            <p:cNvSpPr txBox="1"/>
            <p:nvPr/>
          </p:nvSpPr>
          <p:spPr>
            <a:xfrm>
              <a:off x="25132" y="408216"/>
              <a:ext cx="539002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fr-FR" sz="900" dirty="0"/>
                <a:t>Cahier du jour</a:t>
              </a:r>
            </a:p>
          </p:txBody>
        </p:sp>
      </p:grpSp>
      <p:grpSp>
        <p:nvGrpSpPr>
          <p:cNvPr id="3" name="Groupe 2">
            <a:extLst>
              <a:ext uri="{FF2B5EF4-FFF2-40B4-BE49-F238E27FC236}">
                <a16:creationId xmlns:a16="http://schemas.microsoft.com/office/drawing/2014/main" id="{D000E1B0-EB4C-42F2-A8E8-1B919AF08D8F}"/>
              </a:ext>
            </a:extLst>
          </p:cNvPr>
          <p:cNvGrpSpPr/>
          <p:nvPr/>
        </p:nvGrpSpPr>
        <p:grpSpPr>
          <a:xfrm>
            <a:off x="807967" y="656995"/>
            <a:ext cx="2068070" cy="648000"/>
            <a:chOff x="789938" y="679398"/>
            <a:chExt cx="2068070" cy="648000"/>
          </a:xfrm>
        </p:grpSpPr>
        <p:sp>
          <p:nvSpPr>
            <p:cNvPr id="2" name="Ellipse 1">
              <a:extLst>
                <a:ext uri="{FF2B5EF4-FFF2-40B4-BE49-F238E27FC236}">
                  <a16:creationId xmlns:a16="http://schemas.microsoft.com/office/drawing/2014/main" id="{132659BB-3837-4B5B-B043-DFABA5B5C588}"/>
                </a:ext>
              </a:extLst>
            </p:cNvPr>
            <p:cNvSpPr/>
            <p:nvPr/>
          </p:nvSpPr>
          <p:spPr>
            <a:xfrm>
              <a:off x="1179795" y="713422"/>
              <a:ext cx="447664" cy="568713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" name="Rectangle : coins arrondis 26">
              <a:extLst>
                <a:ext uri="{FF2B5EF4-FFF2-40B4-BE49-F238E27FC236}">
                  <a16:creationId xmlns:a16="http://schemas.microsoft.com/office/drawing/2014/main" id="{49BBEC09-4D07-49E9-9E97-22141A9508A3}"/>
                </a:ext>
              </a:extLst>
            </p:cNvPr>
            <p:cNvSpPr/>
            <p:nvPr/>
          </p:nvSpPr>
          <p:spPr>
            <a:xfrm>
              <a:off x="789938" y="679398"/>
              <a:ext cx="2068070" cy="648000"/>
            </a:xfrm>
            <a:prstGeom prst="round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8" name="Groupe 7">
            <a:extLst>
              <a:ext uri="{FF2B5EF4-FFF2-40B4-BE49-F238E27FC236}">
                <a16:creationId xmlns:a16="http://schemas.microsoft.com/office/drawing/2014/main" id="{4652DD30-F895-41EC-A899-6C694FDEEC27}"/>
              </a:ext>
            </a:extLst>
          </p:cNvPr>
          <p:cNvGrpSpPr/>
          <p:nvPr/>
        </p:nvGrpSpPr>
        <p:grpSpPr>
          <a:xfrm>
            <a:off x="781050" y="2121258"/>
            <a:ext cx="2094986" cy="648000"/>
            <a:chOff x="800608" y="2102392"/>
            <a:chExt cx="2094986" cy="648000"/>
          </a:xfrm>
        </p:grpSpPr>
        <p:sp>
          <p:nvSpPr>
            <p:cNvPr id="25" name="Ellipse 24">
              <a:extLst>
                <a:ext uri="{FF2B5EF4-FFF2-40B4-BE49-F238E27FC236}">
                  <a16:creationId xmlns:a16="http://schemas.microsoft.com/office/drawing/2014/main" id="{AA7BED5B-14A8-4BD2-A431-4FD9FA3B4A60}"/>
                </a:ext>
              </a:extLst>
            </p:cNvPr>
            <p:cNvSpPr/>
            <p:nvPr/>
          </p:nvSpPr>
          <p:spPr>
            <a:xfrm>
              <a:off x="1217382" y="2114233"/>
              <a:ext cx="447664" cy="565272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" name="Rectangle : coins arrondis 28">
              <a:extLst>
                <a:ext uri="{FF2B5EF4-FFF2-40B4-BE49-F238E27FC236}">
                  <a16:creationId xmlns:a16="http://schemas.microsoft.com/office/drawing/2014/main" id="{E8F47FBD-8EFD-44F9-93BA-1590F83D9207}"/>
                </a:ext>
              </a:extLst>
            </p:cNvPr>
            <p:cNvSpPr/>
            <p:nvPr/>
          </p:nvSpPr>
          <p:spPr>
            <a:xfrm>
              <a:off x="800608" y="2102392"/>
              <a:ext cx="2094986" cy="648000"/>
            </a:xfrm>
            <a:prstGeom prst="round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0" name="Groupe 9">
            <a:extLst>
              <a:ext uri="{FF2B5EF4-FFF2-40B4-BE49-F238E27FC236}">
                <a16:creationId xmlns:a16="http://schemas.microsoft.com/office/drawing/2014/main" id="{9C7557DB-0213-4D56-81DB-71C5B53209AD}"/>
              </a:ext>
            </a:extLst>
          </p:cNvPr>
          <p:cNvGrpSpPr/>
          <p:nvPr/>
        </p:nvGrpSpPr>
        <p:grpSpPr>
          <a:xfrm>
            <a:off x="758546" y="2800049"/>
            <a:ext cx="2117489" cy="648000"/>
            <a:chOff x="758546" y="2800049"/>
            <a:chExt cx="2117489" cy="648000"/>
          </a:xfrm>
        </p:grpSpPr>
        <p:sp>
          <p:nvSpPr>
            <p:cNvPr id="26" name="Ellipse 25">
              <a:extLst>
                <a:ext uri="{FF2B5EF4-FFF2-40B4-BE49-F238E27FC236}">
                  <a16:creationId xmlns:a16="http://schemas.microsoft.com/office/drawing/2014/main" id="{B6D22AFF-0926-49BD-B492-3907CEEF00A0}"/>
                </a:ext>
              </a:extLst>
            </p:cNvPr>
            <p:cNvSpPr/>
            <p:nvPr/>
          </p:nvSpPr>
          <p:spPr>
            <a:xfrm>
              <a:off x="1197824" y="2821145"/>
              <a:ext cx="447664" cy="56673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Rectangle : coins arrondis 29">
              <a:extLst>
                <a:ext uri="{FF2B5EF4-FFF2-40B4-BE49-F238E27FC236}">
                  <a16:creationId xmlns:a16="http://schemas.microsoft.com/office/drawing/2014/main" id="{7FE395A9-F426-42DB-85D7-B179D2E32566}"/>
                </a:ext>
              </a:extLst>
            </p:cNvPr>
            <p:cNvSpPr/>
            <p:nvPr/>
          </p:nvSpPr>
          <p:spPr>
            <a:xfrm>
              <a:off x="758546" y="2800049"/>
              <a:ext cx="2117489" cy="648000"/>
            </a:xfrm>
            <a:prstGeom prst="round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31" name="Rectangle 30">
            <a:extLst>
              <a:ext uri="{FF2B5EF4-FFF2-40B4-BE49-F238E27FC236}">
                <a16:creationId xmlns:a16="http://schemas.microsoft.com/office/drawing/2014/main" id="{833328B1-9F86-44D1-9E59-08DDEC8ACD03}"/>
              </a:ext>
            </a:extLst>
          </p:cNvPr>
          <p:cNvSpPr/>
          <p:nvPr/>
        </p:nvSpPr>
        <p:spPr>
          <a:xfrm>
            <a:off x="5257800" y="5076591"/>
            <a:ext cx="3429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2800" dirty="0">
                <a:solidFill>
                  <a:schemeClr val="accent1"/>
                </a:solidFill>
              </a:rPr>
              <a:t>8     0      1     5     0</a:t>
            </a:r>
          </a:p>
          <a:p>
            <a:pPr algn="r"/>
            <a:r>
              <a:rPr lang="fr-FR" sz="2800" dirty="0">
                <a:solidFill>
                  <a:schemeClr val="accent1"/>
                </a:solidFill>
              </a:rPr>
              <a:t>  8      0     0     3</a:t>
            </a:r>
          </a:p>
          <a:p>
            <a:pPr algn="r"/>
            <a:r>
              <a:rPr lang="fr-FR" sz="2800" dirty="0">
                <a:solidFill>
                  <a:schemeClr val="accent1"/>
                </a:solidFill>
              </a:rPr>
              <a:t>5     2      5     7     0</a:t>
            </a:r>
          </a:p>
          <a:p>
            <a:pPr algn="r"/>
            <a:r>
              <a:rPr lang="fr-FR" sz="2800" dirty="0">
                <a:solidFill>
                  <a:schemeClr val="accent1"/>
                </a:solidFill>
              </a:rPr>
              <a:t>9     9      3     0     5</a:t>
            </a:r>
          </a:p>
        </p:txBody>
      </p:sp>
      <p:sp>
        <p:nvSpPr>
          <p:cNvPr id="32" name="CustomShape 4">
            <a:extLst>
              <a:ext uri="{FF2B5EF4-FFF2-40B4-BE49-F238E27FC236}">
                <a16:creationId xmlns:a16="http://schemas.microsoft.com/office/drawing/2014/main" id="{EE3EFD5A-56E4-455B-BF56-6BBAAF0A5A3C}"/>
              </a:ext>
            </a:extLst>
          </p:cNvPr>
          <p:cNvSpPr/>
          <p:nvPr/>
        </p:nvSpPr>
        <p:spPr>
          <a:xfrm>
            <a:off x="40812" y="3486793"/>
            <a:ext cx="9071138" cy="82954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1800">
              <a:lnSpc>
                <a:spcPct val="100000"/>
              </a:lnSpc>
              <a:buClr>
                <a:srgbClr val="00B050"/>
              </a:buClr>
            </a:pPr>
            <a:r>
              <a:rPr lang="fr-FR" sz="2400" spc="-1" dirty="0">
                <a:solidFill>
                  <a:srgbClr val="00B050"/>
                </a:solidFill>
                <a:latin typeface="Calibri"/>
              </a:rPr>
              <a:t>Pour chaque nombre, j’entoure le chiffre des unités de mille en rouge et le nombre d’unités en vert.</a:t>
            </a:r>
            <a:endParaRPr lang="fr-FR" sz="2400" spc="-1" dirty="0"/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id="{19E2D858-9B4D-44F5-BDEA-D3FAA2E81683}"/>
              </a:ext>
            </a:extLst>
          </p:cNvPr>
          <p:cNvGrpSpPr/>
          <p:nvPr/>
        </p:nvGrpSpPr>
        <p:grpSpPr>
          <a:xfrm>
            <a:off x="1197823" y="1393134"/>
            <a:ext cx="1678213" cy="648000"/>
            <a:chOff x="1197823" y="1393134"/>
            <a:chExt cx="1678213" cy="648000"/>
          </a:xfrm>
        </p:grpSpPr>
        <p:sp>
          <p:nvSpPr>
            <p:cNvPr id="28" name="Rectangle : coins arrondis 27">
              <a:extLst>
                <a:ext uri="{FF2B5EF4-FFF2-40B4-BE49-F238E27FC236}">
                  <a16:creationId xmlns:a16="http://schemas.microsoft.com/office/drawing/2014/main" id="{6C669FBE-E035-4ECD-860B-90763FBAF201}"/>
                </a:ext>
              </a:extLst>
            </p:cNvPr>
            <p:cNvSpPr/>
            <p:nvPr/>
          </p:nvSpPr>
          <p:spPr>
            <a:xfrm>
              <a:off x="1197823" y="1393134"/>
              <a:ext cx="1678213" cy="648000"/>
            </a:xfrm>
            <a:prstGeom prst="round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0" name="Ellipse 49">
              <a:extLst>
                <a:ext uri="{FF2B5EF4-FFF2-40B4-BE49-F238E27FC236}">
                  <a16:creationId xmlns:a16="http://schemas.microsoft.com/office/drawing/2014/main" id="{660A3E88-5492-4490-943D-DFB3975C8A56}"/>
                </a:ext>
              </a:extLst>
            </p:cNvPr>
            <p:cNvSpPr/>
            <p:nvPr/>
          </p:nvSpPr>
          <p:spPr>
            <a:xfrm>
              <a:off x="1258927" y="1434407"/>
              <a:ext cx="447664" cy="568713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1221308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CustomShape 1"/>
          <p:cNvSpPr/>
          <p:nvPr/>
        </p:nvSpPr>
        <p:spPr>
          <a:xfrm>
            <a:off x="457200" y="4465"/>
            <a:ext cx="4038120" cy="514080"/>
          </a:xfrm>
          <a:prstGeom prst="rect">
            <a:avLst/>
          </a:prstGeom>
          <a:gradFill rotWithShape="0">
            <a:gsLst>
              <a:gs pos="0">
                <a:srgbClr val="38B6D7"/>
              </a:gs>
              <a:gs pos="100000">
                <a:srgbClr val="A6E6FF"/>
              </a:gs>
            </a:gsLst>
            <a:lin ang="16200000"/>
          </a:gradFill>
          <a:ln>
            <a:solidFill>
              <a:srgbClr val="46AAC4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>
                <a:solidFill>
                  <a:srgbClr val="FFFFFF"/>
                </a:solidFill>
                <a:latin typeface="Calibri"/>
                <a:ea typeface="DejaVu Sans"/>
              </a:rPr>
              <a:t>CM1</a:t>
            </a:r>
            <a:endParaRPr lang="fr-FR" sz="2400" b="0" strike="noStrike" spc="-1">
              <a:latin typeface="Arial"/>
            </a:endParaRPr>
          </a:p>
        </p:txBody>
      </p:sp>
      <p:sp>
        <p:nvSpPr>
          <p:cNvPr id="339" name="CustomShape 2"/>
          <p:cNvSpPr/>
          <p:nvPr/>
        </p:nvSpPr>
        <p:spPr>
          <a:xfrm>
            <a:off x="4647240" y="0"/>
            <a:ext cx="4039560" cy="514080"/>
          </a:xfrm>
          <a:prstGeom prst="rect">
            <a:avLst/>
          </a:prstGeom>
          <a:gradFill rotWithShape="0">
            <a:gsLst>
              <a:gs pos="0">
                <a:srgbClr val="FF943D"/>
              </a:gs>
              <a:gs pos="100000">
                <a:srgbClr val="FFD2BC"/>
              </a:gs>
            </a:gsLst>
            <a:lin ang="16200000"/>
          </a:gradFill>
          <a:ln>
            <a:solidFill>
              <a:srgbClr val="F59240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CM2</a:t>
            </a:r>
            <a:endParaRPr lang="fr-FR" sz="2400" b="0" strike="noStrike" spc="-1" dirty="0">
              <a:latin typeface="Arial"/>
            </a:endParaRPr>
          </a:p>
        </p:txBody>
      </p:sp>
      <p:pic>
        <p:nvPicPr>
          <p:cNvPr id="343" name="Image 8"/>
          <p:cNvPicPr/>
          <p:nvPr/>
        </p:nvPicPr>
        <p:blipFill>
          <a:blip r:embed="rId3"/>
          <a:stretch/>
        </p:blipFill>
        <p:spPr>
          <a:xfrm>
            <a:off x="40812" y="4316150"/>
            <a:ext cx="8950270" cy="2596020"/>
          </a:xfrm>
          <a:prstGeom prst="rect">
            <a:avLst/>
          </a:prstGeom>
          <a:ln>
            <a:noFill/>
          </a:ln>
        </p:spPr>
      </p:pic>
      <p:grpSp>
        <p:nvGrpSpPr>
          <p:cNvPr id="16" name="Groupe 15">
            <a:extLst>
              <a:ext uri="{FF2B5EF4-FFF2-40B4-BE49-F238E27FC236}">
                <a16:creationId xmlns:a16="http://schemas.microsoft.com/office/drawing/2014/main" id="{58E6C7C9-C8D2-4E93-98DF-CDA7EE125B09}"/>
              </a:ext>
            </a:extLst>
          </p:cNvPr>
          <p:cNvGrpSpPr/>
          <p:nvPr/>
        </p:nvGrpSpPr>
        <p:grpSpPr>
          <a:xfrm>
            <a:off x="4289898" y="-22475"/>
            <a:ext cx="539003" cy="816430"/>
            <a:chOff x="25131" y="1"/>
            <a:chExt cx="539003" cy="816430"/>
          </a:xfrm>
        </p:grpSpPr>
        <p:pic>
          <p:nvPicPr>
            <p:cNvPr id="17" name="Picture 2" descr="Résultat de recherche d'images pour &quot;protège cahier violet&quot;">
              <a:extLst>
                <a:ext uri="{FF2B5EF4-FFF2-40B4-BE49-F238E27FC236}">
                  <a16:creationId xmlns:a16="http://schemas.microsoft.com/office/drawing/2014/main" id="{7A269CC2-1A15-45AE-8D0C-CED1F40A38C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647" t="2283" r="17647" b="4598"/>
            <a:stretch/>
          </p:blipFill>
          <p:spPr bwMode="auto">
            <a:xfrm>
              <a:off x="25131" y="1"/>
              <a:ext cx="539003" cy="8164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10DA8FC9-B48D-41E1-8707-0336B60200AE}"/>
                </a:ext>
              </a:extLst>
            </p:cNvPr>
            <p:cNvSpPr txBox="1"/>
            <p:nvPr/>
          </p:nvSpPr>
          <p:spPr>
            <a:xfrm>
              <a:off x="25132" y="408216"/>
              <a:ext cx="539002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fr-FR" sz="900" dirty="0"/>
                <a:t>Cahier du jour</a:t>
              </a:r>
            </a:p>
          </p:txBody>
        </p:sp>
      </p:grpSp>
      <p:sp>
        <p:nvSpPr>
          <p:cNvPr id="32" name="CustomShape 4">
            <a:extLst>
              <a:ext uri="{FF2B5EF4-FFF2-40B4-BE49-F238E27FC236}">
                <a16:creationId xmlns:a16="http://schemas.microsoft.com/office/drawing/2014/main" id="{EE3EFD5A-56E4-455B-BF56-6BBAAF0A5A3C}"/>
              </a:ext>
            </a:extLst>
          </p:cNvPr>
          <p:cNvSpPr/>
          <p:nvPr/>
        </p:nvSpPr>
        <p:spPr>
          <a:xfrm>
            <a:off x="40812" y="3486793"/>
            <a:ext cx="9071138" cy="82954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1800">
              <a:lnSpc>
                <a:spcPct val="100000"/>
              </a:lnSpc>
              <a:buClr>
                <a:srgbClr val="00B050"/>
              </a:buClr>
            </a:pPr>
            <a:r>
              <a:rPr lang="fr-FR" sz="2400" spc="-1" dirty="0">
                <a:solidFill>
                  <a:srgbClr val="00B050"/>
                </a:solidFill>
                <a:latin typeface="Calibri"/>
              </a:rPr>
              <a:t>Pour chaque nombre, j’entoure le chiffre des unités de mille en rouge et le nombre d’unités en vert.</a:t>
            </a:r>
            <a:endParaRPr lang="fr-FR" sz="2400" spc="-1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93BC7E62-47DE-4C55-AD66-525F8539BA2C}"/>
              </a:ext>
            </a:extLst>
          </p:cNvPr>
          <p:cNvSpPr/>
          <p:nvPr/>
        </p:nvSpPr>
        <p:spPr>
          <a:xfrm>
            <a:off x="4495321" y="5076591"/>
            <a:ext cx="41914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2800" dirty="0">
                <a:solidFill>
                  <a:schemeClr val="accent6"/>
                </a:solidFill>
              </a:rPr>
              <a:t>6      1     4      7     3     2</a:t>
            </a:r>
          </a:p>
          <a:p>
            <a:pPr algn="r"/>
            <a:r>
              <a:rPr lang="fr-FR" sz="2800" dirty="0">
                <a:solidFill>
                  <a:schemeClr val="accent6"/>
                </a:solidFill>
              </a:rPr>
              <a:t>3     0     5      0     3     0</a:t>
            </a:r>
          </a:p>
          <a:p>
            <a:pPr algn="r"/>
            <a:r>
              <a:rPr lang="fr-FR" sz="2800" dirty="0">
                <a:solidFill>
                  <a:schemeClr val="accent6"/>
                </a:solidFill>
              </a:rPr>
              <a:t>4     5      2     7     0</a:t>
            </a:r>
          </a:p>
          <a:p>
            <a:pPr algn="r"/>
            <a:r>
              <a:rPr lang="fr-FR" sz="2800" dirty="0">
                <a:solidFill>
                  <a:schemeClr val="accent6"/>
                </a:solidFill>
              </a:rPr>
              <a:t>8     4     9      0     0     3</a:t>
            </a: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F3DA399D-08F5-40CE-8D7B-7EBD5375C3C1}"/>
              </a:ext>
            </a:extLst>
          </p:cNvPr>
          <p:cNvSpPr txBox="1"/>
          <p:nvPr/>
        </p:nvSpPr>
        <p:spPr>
          <a:xfrm>
            <a:off x="5575198" y="625071"/>
            <a:ext cx="32617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4800" dirty="0">
                <a:solidFill>
                  <a:schemeClr val="accent6"/>
                </a:solidFill>
              </a:rPr>
              <a:t>614 732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D3A7156B-BAD4-4F8F-8C42-72AC5522D2A1}"/>
              </a:ext>
            </a:extLst>
          </p:cNvPr>
          <p:cNvSpPr/>
          <p:nvPr/>
        </p:nvSpPr>
        <p:spPr>
          <a:xfrm>
            <a:off x="814715" y="587112"/>
            <a:ext cx="20820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4800" dirty="0">
                <a:solidFill>
                  <a:schemeClr val="accent1"/>
                </a:solidFill>
              </a:rPr>
              <a:t>80 150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7703455C-64E2-4927-BC37-553EED105137}"/>
              </a:ext>
            </a:extLst>
          </p:cNvPr>
          <p:cNvSpPr/>
          <p:nvPr/>
        </p:nvSpPr>
        <p:spPr>
          <a:xfrm>
            <a:off x="307009" y="1289171"/>
            <a:ext cx="26212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4800" dirty="0">
                <a:solidFill>
                  <a:schemeClr val="accent1"/>
                </a:solidFill>
              </a:rPr>
              <a:t>8 003</a:t>
            </a: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E938F0C7-87EB-4343-B978-337ABC21FDDE}"/>
              </a:ext>
            </a:extLst>
          </p:cNvPr>
          <p:cNvSpPr txBox="1"/>
          <p:nvPr/>
        </p:nvSpPr>
        <p:spPr>
          <a:xfrm>
            <a:off x="6422198" y="1289171"/>
            <a:ext cx="24607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>
                <a:solidFill>
                  <a:schemeClr val="accent6"/>
                </a:solidFill>
              </a:rPr>
              <a:t>305 030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E2FD85BF-9A5A-4229-9F73-03E4A7C23D62}"/>
              </a:ext>
            </a:extLst>
          </p:cNvPr>
          <p:cNvSpPr/>
          <p:nvPr/>
        </p:nvSpPr>
        <p:spPr>
          <a:xfrm>
            <a:off x="544317" y="1967700"/>
            <a:ext cx="23317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4800" dirty="0">
                <a:solidFill>
                  <a:schemeClr val="accent1"/>
                </a:solidFill>
              </a:rPr>
              <a:t>52 570</a:t>
            </a:r>
          </a:p>
        </p:txBody>
      </p:sp>
      <p:sp>
        <p:nvSpPr>
          <p:cNvPr id="73" name="ZoneTexte 72">
            <a:extLst>
              <a:ext uri="{FF2B5EF4-FFF2-40B4-BE49-F238E27FC236}">
                <a16:creationId xmlns:a16="http://schemas.microsoft.com/office/drawing/2014/main" id="{B6259E0B-714D-4CB9-A19D-7FD41DE9D872}"/>
              </a:ext>
            </a:extLst>
          </p:cNvPr>
          <p:cNvSpPr txBox="1"/>
          <p:nvPr/>
        </p:nvSpPr>
        <p:spPr>
          <a:xfrm>
            <a:off x="5802050" y="1967700"/>
            <a:ext cx="30808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4800" dirty="0">
                <a:solidFill>
                  <a:schemeClr val="accent6"/>
                </a:solidFill>
              </a:rPr>
              <a:t>45 270</a:t>
            </a:r>
          </a:p>
        </p:txBody>
      </p:sp>
      <p:sp>
        <p:nvSpPr>
          <p:cNvPr id="74" name="ZoneTexte 73">
            <a:extLst>
              <a:ext uri="{FF2B5EF4-FFF2-40B4-BE49-F238E27FC236}">
                <a16:creationId xmlns:a16="http://schemas.microsoft.com/office/drawing/2014/main" id="{454AF726-10AA-487B-86A6-2429A010215A}"/>
              </a:ext>
            </a:extLst>
          </p:cNvPr>
          <p:cNvSpPr txBox="1"/>
          <p:nvPr/>
        </p:nvSpPr>
        <p:spPr>
          <a:xfrm>
            <a:off x="6286211" y="2651013"/>
            <a:ext cx="2614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4800" dirty="0">
                <a:solidFill>
                  <a:schemeClr val="accent6"/>
                </a:solidFill>
              </a:rPr>
              <a:t>849 003</a:t>
            </a:r>
          </a:p>
        </p:txBody>
      </p:sp>
      <p:sp>
        <p:nvSpPr>
          <p:cNvPr id="75" name="CustomShape 3">
            <a:extLst>
              <a:ext uri="{FF2B5EF4-FFF2-40B4-BE49-F238E27FC236}">
                <a16:creationId xmlns:a16="http://schemas.microsoft.com/office/drawing/2014/main" id="{0E34390E-1007-4579-BFED-E2F39D84BCB5}"/>
              </a:ext>
            </a:extLst>
          </p:cNvPr>
          <p:cNvSpPr/>
          <p:nvPr/>
        </p:nvSpPr>
        <p:spPr>
          <a:xfrm>
            <a:off x="2476260" y="625071"/>
            <a:ext cx="4038120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285840" indent="-284040" algn="ctr">
              <a:lnSpc>
                <a:spcPct val="100000"/>
              </a:lnSpc>
              <a:buClr>
                <a:srgbClr val="00B050"/>
              </a:buClr>
              <a:buFont typeface="Arial"/>
              <a:buChar char="•"/>
            </a:pPr>
            <a:r>
              <a:rPr lang="fr-FR" sz="2400" b="0" strike="noStrike" spc="-1">
                <a:solidFill>
                  <a:srgbClr val="00B050"/>
                </a:solidFill>
                <a:latin typeface="Calibri"/>
                <a:ea typeface="DejaVu Sans"/>
              </a:rPr>
              <a:t>Dictée de nombres</a:t>
            </a:r>
            <a:endParaRPr lang="fr-FR" sz="2400" b="0" strike="noStrike" spc="-1">
              <a:latin typeface="Arial"/>
            </a:endParaRPr>
          </a:p>
        </p:txBody>
      </p:sp>
      <p:grpSp>
        <p:nvGrpSpPr>
          <p:cNvPr id="76" name="Groupe 75">
            <a:extLst>
              <a:ext uri="{FF2B5EF4-FFF2-40B4-BE49-F238E27FC236}">
                <a16:creationId xmlns:a16="http://schemas.microsoft.com/office/drawing/2014/main" id="{9651617A-9D42-40C0-A63F-A3E7EE9E2C3F}"/>
              </a:ext>
            </a:extLst>
          </p:cNvPr>
          <p:cNvGrpSpPr/>
          <p:nvPr/>
        </p:nvGrpSpPr>
        <p:grpSpPr>
          <a:xfrm>
            <a:off x="807967" y="656995"/>
            <a:ext cx="2068070" cy="648000"/>
            <a:chOff x="789938" y="679398"/>
            <a:chExt cx="2068070" cy="648000"/>
          </a:xfrm>
        </p:grpSpPr>
        <p:sp>
          <p:nvSpPr>
            <p:cNvPr id="77" name="Ellipse 76">
              <a:extLst>
                <a:ext uri="{FF2B5EF4-FFF2-40B4-BE49-F238E27FC236}">
                  <a16:creationId xmlns:a16="http://schemas.microsoft.com/office/drawing/2014/main" id="{CA3C47DE-5C99-4630-AC3C-6BAFB23F57DE}"/>
                </a:ext>
              </a:extLst>
            </p:cNvPr>
            <p:cNvSpPr/>
            <p:nvPr/>
          </p:nvSpPr>
          <p:spPr>
            <a:xfrm>
              <a:off x="1179795" y="713422"/>
              <a:ext cx="447664" cy="568713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8" name="Rectangle : coins arrondis 77">
              <a:extLst>
                <a:ext uri="{FF2B5EF4-FFF2-40B4-BE49-F238E27FC236}">
                  <a16:creationId xmlns:a16="http://schemas.microsoft.com/office/drawing/2014/main" id="{8F392CF7-CAB1-4FDA-9249-D6A1A9F08BEF}"/>
                </a:ext>
              </a:extLst>
            </p:cNvPr>
            <p:cNvSpPr/>
            <p:nvPr/>
          </p:nvSpPr>
          <p:spPr>
            <a:xfrm>
              <a:off x="789938" y="679398"/>
              <a:ext cx="2068070" cy="648000"/>
            </a:xfrm>
            <a:prstGeom prst="round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79" name="Groupe 78">
            <a:extLst>
              <a:ext uri="{FF2B5EF4-FFF2-40B4-BE49-F238E27FC236}">
                <a16:creationId xmlns:a16="http://schemas.microsoft.com/office/drawing/2014/main" id="{3E96B93E-F7D3-4F83-A905-DDAEB06D5101}"/>
              </a:ext>
            </a:extLst>
          </p:cNvPr>
          <p:cNvGrpSpPr/>
          <p:nvPr/>
        </p:nvGrpSpPr>
        <p:grpSpPr>
          <a:xfrm>
            <a:off x="781050" y="2121258"/>
            <a:ext cx="2094986" cy="648000"/>
            <a:chOff x="800608" y="2102392"/>
            <a:chExt cx="2094986" cy="648000"/>
          </a:xfrm>
        </p:grpSpPr>
        <p:sp>
          <p:nvSpPr>
            <p:cNvPr id="80" name="Ellipse 79">
              <a:extLst>
                <a:ext uri="{FF2B5EF4-FFF2-40B4-BE49-F238E27FC236}">
                  <a16:creationId xmlns:a16="http://schemas.microsoft.com/office/drawing/2014/main" id="{32C40F3D-A236-419A-A4CB-DB3C7BC74A4B}"/>
                </a:ext>
              </a:extLst>
            </p:cNvPr>
            <p:cNvSpPr/>
            <p:nvPr/>
          </p:nvSpPr>
          <p:spPr>
            <a:xfrm>
              <a:off x="1217382" y="2114233"/>
              <a:ext cx="447664" cy="565272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1" name="Rectangle : coins arrondis 80">
              <a:extLst>
                <a:ext uri="{FF2B5EF4-FFF2-40B4-BE49-F238E27FC236}">
                  <a16:creationId xmlns:a16="http://schemas.microsoft.com/office/drawing/2014/main" id="{EE507884-280D-43A3-861B-2C9F2D3BB708}"/>
                </a:ext>
              </a:extLst>
            </p:cNvPr>
            <p:cNvSpPr/>
            <p:nvPr/>
          </p:nvSpPr>
          <p:spPr>
            <a:xfrm>
              <a:off x="800608" y="2102392"/>
              <a:ext cx="2094986" cy="648000"/>
            </a:xfrm>
            <a:prstGeom prst="round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82" name="Groupe 81">
            <a:extLst>
              <a:ext uri="{FF2B5EF4-FFF2-40B4-BE49-F238E27FC236}">
                <a16:creationId xmlns:a16="http://schemas.microsoft.com/office/drawing/2014/main" id="{7C6FBE06-3925-40D8-AABA-68387A6F76E8}"/>
              </a:ext>
            </a:extLst>
          </p:cNvPr>
          <p:cNvGrpSpPr/>
          <p:nvPr/>
        </p:nvGrpSpPr>
        <p:grpSpPr>
          <a:xfrm>
            <a:off x="758546" y="2800049"/>
            <a:ext cx="2117489" cy="648000"/>
            <a:chOff x="758546" y="2800049"/>
            <a:chExt cx="2117489" cy="648000"/>
          </a:xfrm>
        </p:grpSpPr>
        <p:sp>
          <p:nvSpPr>
            <p:cNvPr id="83" name="Ellipse 82">
              <a:extLst>
                <a:ext uri="{FF2B5EF4-FFF2-40B4-BE49-F238E27FC236}">
                  <a16:creationId xmlns:a16="http://schemas.microsoft.com/office/drawing/2014/main" id="{53C8B116-75A0-43E9-8494-D38142C8B995}"/>
                </a:ext>
              </a:extLst>
            </p:cNvPr>
            <p:cNvSpPr/>
            <p:nvPr/>
          </p:nvSpPr>
          <p:spPr>
            <a:xfrm>
              <a:off x="1197824" y="2821145"/>
              <a:ext cx="447664" cy="56673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4" name="Rectangle : coins arrondis 83">
              <a:extLst>
                <a:ext uri="{FF2B5EF4-FFF2-40B4-BE49-F238E27FC236}">
                  <a16:creationId xmlns:a16="http://schemas.microsoft.com/office/drawing/2014/main" id="{2295AA8A-77D3-422C-B85D-681E7F3866F8}"/>
                </a:ext>
              </a:extLst>
            </p:cNvPr>
            <p:cNvSpPr/>
            <p:nvPr/>
          </p:nvSpPr>
          <p:spPr>
            <a:xfrm>
              <a:off x="758546" y="2800049"/>
              <a:ext cx="2117489" cy="648000"/>
            </a:xfrm>
            <a:prstGeom prst="round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85" name="Groupe 84">
            <a:extLst>
              <a:ext uri="{FF2B5EF4-FFF2-40B4-BE49-F238E27FC236}">
                <a16:creationId xmlns:a16="http://schemas.microsoft.com/office/drawing/2014/main" id="{F9D32D49-5090-4894-9A08-AE1127785178}"/>
              </a:ext>
            </a:extLst>
          </p:cNvPr>
          <p:cNvGrpSpPr/>
          <p:nvPr/>
        </p:nvGrpSpPr>
        <p:grpSpPr>
          <a:xfrm>
            <a:off x="1197823" y="1393134"/>
            <a:ext cx="1678213" cy="648000"/>
            <a:chOff x="1197823" y="1393134"/>
            <a:chExt cx="1678213" cy="648000"/>
          </a:xfrm>
        </p:grpSpPr>
        <p:sp>
          <p:nvSpPr>
            <p:cNvPr id="86" name="Rectangle : coins arrondis 85">
              <a:extLst>
                <a:ext uri="{FF2B5EF4-FFF2-40B4-BE49-F238E27FC236}">
                  <a16:creationId xmlns:a16="http://schemas.microsoft.com/office/drawing/2014/main" id="{50A2555F-8D69-4552-846E-4644E74D3A75}"/>
                </a:ext>
              </a:extLst>
            </p:cNvPr>
            <p:cNvSpPr/>
            <p:nvPr/>
          </p:nvSpPr>
          <p:spPr>
            <a:xfrm>
              <a:off x="1197823" y="1393134"/>
              <a:ext cx="1678213" cy="648000"/>
            </a:xfrm>
            <a:prstGeom prst="round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7" name="Ellipse 86">
              <a:extLst>
                <a:ext uri="{FF2B5EF4-FFF2-40B4-BE49-F238E27FC236}">
                  <a16:creationId xmlns:a16="http://schemas.microsoft.com/office/drawing/2014/main" id="{79D11247-39A0-4C07-92DD-711C59D1188E}"/>
                </a:ext>
              </a:extLst>
            </p:cNvPr>
            <p:cNvSpPr/>
            <p:nvPr/>
          </p:nvSpPr>
          <p:spPr>
            <a:xfrm>
              <a:off x="1258927" y="1434407"/>
              <a:ext cx="447664" cy="568713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88" name="Rectangle 87">
            <a:extLst>
              <a:ext uri="{FF2B5EF4-FFF2-40B4-BE49-F238E27FC236}">
                <a16:creationId xmlns:a16="http://schemas.microsoft.com/office/drawing/2014/main" id="{270CB638-55BC-488E-99BD-08DA7114C17A}"/>
              </a:ext>
            </a:extLst>
          </p:cNvPr>
          <p:cNvSpPr/>
          <p:nvPr/>
        </p:nvSpPr>
        <p:spPr>
          <a:xfrm>
            <a:off x="544317" y="2699723"/>
            <a:ext cx="23317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4800" dirty="0">
                <a:solidFill>
                  <a:schemeClr val="accent1"/>
                </a:solidFill>
              </a:rPr>
              <a:t>99 305</a:t>
            </a:r>
          </a:p>
        </p:txBody>
      </p:sp>
      <p:grpSp>
        <p:nvGrpSpPr>
          <p:cNvPr id="89" name="Groupe 88">
            <a:extLst>
              <a:ext uri="{FF2B5EF4-FFF2-40B4-BE49-F238E27FC236}">
                <a16:creationId xmlns:a16="http://schemas.microsoft.com/office/drawing/2014/main" id="{67D266AD-AE88-4E03-956E-932A8D22FAD6}"/>
              </a:ext>
            </a:extLst>
          </p:cNvPr>
          <p:cNvGrpSpPr/>
          <p:nvPr/>
        </p:nvGrpSpPr>
        <p:grpSpPr>
          <a:xfrm>
            <a:off x="6514380" y="656995"/>
            <a:ext cx="2364098" cy="648000"/>
            <a:chOff x="493910" y="679398"/>
            <a:chExt cx="2364098" cy="648000"/>
          </a:xfrm>
        </p:grpSpPr>
        <p:sp>
          <p:nvSpPr>
            <p:cNvPr id="90" name="Ellipse 89">
              <a:extLst>
                <a:ext uri="{FF2B5EF4-FFF2-40B4-BE49-F238E27FC236}">
                  <a16:creationId xmlns:a16="http://schemas.microsoft.com/office/drawing/2014/main" id="{B447D921-06C8-410F-A253-3D0F9EDCD20D}"/>
                </a:ext>
              </a:extLst>
            </p:cNvPr>
            <p:cNvSpPr/>
            <p:nvPr/>
          </p:nvSpPr>
          <p:spPr>
            <a:xfrm>
              <a:off x="1125963" y="751053"/>
              <a:ext cx="447664" cy="568713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1" name="Rectangle : coins arrondis 90">
              <a:extLst>
                <a:ext uri="{FF2B5EF4-FFF2-40B4-BE49-F238E27FC236}">
                  <a16:creationId xmlns:a16="http://schemas.microsoft.com/office/drawing/2014/main" id="{677F3DE7-B6F6-416C-BEEE-0BFD58FDC031}"/>
                </a:ext>
              </a:extLst>
            </p:cNvPr>
            <p:cNvSpPr/>
            <p:nvPr/>
          </p:nvSpPr>
          <p:spPr>
            <a:xfrm>
              <a:off x="493910" y="679398"/>
              <a:ext cx="2364098" cy="648000"/>
            </a:xfrm>
            <a:prstGeom prst="round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92" name="Groupe 91">
            <a:extLst>
              <a:ext uri="{FF2B5EF4-FFF2-40B4-BE49-F238E27FC236}">
                <a16:creationId xmlns:a16="http://schemas.microsoft.com/office/drawing/2014/main" id="{516E7946-8827-4409-8735-D5F1C50056E8}"/>
              </a:ext>
            </a:extLst>
          </p:cNvPr>
          <p:cNvGrpSpPr/>
          <p:nvPr/>
        </p:nvGrpSpPr>
        <p:grpSpPr>
          <a:xfrm>
            <a:off x="6783491" y="2121258"/>
            <a:ext cx="2094986" cy="648000"/>
            <a:chOff x="800608" y="2102392"/>
            <a:chExt cx="2094986" cy="648000"/>
          </a:xfrm>
        </p:grpSpPr>
        <p:sp>
          <p:nvSpPr>
            <p:cNvPr id="93" name="Ellipse 92">
              <a:extLst>
                <a:ext uri="{FF2B5EF4-FFF2-40B4-BE49-F238E27FC236}">
                  <a16:creationId xmlns:a16="http://schemas.microsoft.com/office/drawing/2014/main" id="{B4CDAA3C-54C4-47C5-8ADF-D1C7D8BE2A12}"/>
                </a:ext>
              </a:extLst>
            </p:cNvPr>
            <p:cNvSpPr/>
            <p:nvPr/>
          </p:nvSpPr>
          <p:spPr>
            <a:xfrm>
              <a:off x="1217382" y="2132708"/>
              <a:ext cx="447664" cy="565272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4" name="Rectangle : coins arrondis 93">
              <a:extLst>
                <a:ext uri="{FF2B5EF4-FFF2-40B4-BE49-F238E27FC236}">
                  <a16:creationId xmlns:a16="http://schemas.microsoft.com/office/drawing/2014/main" id="{715B2737-7F54-4772-8DDC-4E6AE43FC751}"/>
                </a:ext>
              </a:extLst>
            </p:cNvPr>
            <p:cNvSpPr/>
            <p:nvPr/>
          </p:nvSpPr>
          <p:spPr>
            <a:xfrm>
              <a:off x="800608" y="2102392"/>
              <a:ext cx="2094986" cy="648000"/>
            </a:xfrm>
            <a:prstGeom prst="round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95" name="Groupe 94">
            <a:extLst>
              <a:ext uri="{FF2B5EF4-FFF2-40B4-BE49-F238E27FC236}">
                <a16:creationId xmlns:a16="http://schemas.microsoft.com/office/drawing/2014/main" id="{E39FA347-48F1-4D65-A312-58C08CE0F08A}"/>
              </a:ext>
            </a:extLst>
          </p:cNvPr>
          <p:cNvGrpSpPr/>
          <p:nvPr/>
        </p:nvGrpSpPr>
        <p:grpSpPr>
          <a:xfrm>
            <a:off x="6514381" y="2800049"/>
            <a:ext cx="2364096" cy="648000"/>
            <a:chOff x="511940" y="2800049"/>
            <a:chExt cx="2364096" cy="648000"/>
          </a:xfrm>
        </p:grpSpPr>
        <p:sp>
          <p:nvSpPr>
            <p:cNvPr id="96" name="Ellipse 95">
              <a:extLst>
                <a:ext uri="{FF2B5EF4-FFF2-40B4-BE49-F238E27FC236}">
                  <a16:creationId xmlns:a16="http://schemas.microsoft.com/office/drawing/2014/main" id="{9E553130-E67C-4BAF-81CA-769646296FDD}"/>
                </a:ext>
              </a:extLst>
            </p:cNvPr>
            <p:cNvSpPr/>
            <p:nvPr/>
          </p:nvSpPr>
          <p:spPr>
            <a:xfrm>
              <a:off x="1197824" y="2821145"/>
              <a:ext cx="447664" cy="56673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7" name="Rectangle : coins arrondis 96">
              <a:extLst>
                <a:ext uri="{FF2B5EF4-FFF2-40B4-BE49-F238E27FC236}">
                  <a16:creationId xmlns:a16="http://schemas.microsoft.com/office/drawing/2014/main" id="{29C3F3A0-BB75-4794-9976-F47DC9C48414}"/>
                </a:ext>
              </a:extLst>
            </p:cNvPr>
            <p:cNvSpPr/>
            <p:nvPr/>
          </p:nvSpPr>
          <p:spPr>
            <a:xfrm>
              <a:off x="511940" y="2800049"/>
              <a:ext cx="2364096" cy="648000"/>
            </a:xfrm>
            <a:prstGeom prst="round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98" name="Groupe 97">
            <a:extLst>
              <a:ext uri="{FF2B5EF4-FFF2-40B4-BE49-F238E27FC236}">
                <a16:creationId xmlns:a16="http://schemas.microsoft.com/office/drawing/2014/main" id="{05885561-74BE-4404-8AD5-0E89081FA511}"/>
              </a:ext>
            </a:extLst>
          </p:cNvPr>
          <p:cNvGrpSpPr/>
          <p:nvPr/>
        </p:nvGrpSpPr>
        <p:grpSpPr>
          <a:xfrm>
            <a:off x="6514380" y="1393134"/>
            <a:ext cx="2364097" cy="648000"/>
            <a:chOff x="511939" y="1393134"/>
            <a:chExt cx="2364097" cy="648000"/>
          </a:xfrm>
        </p:grpSpPr>
        <p:sp>
          <p:nvSpPr>
            <p:cNvPr id="99" name="Rectangle : coins arrondis 98">
              <a:extLst>
                <a:ext uri="{FF2B5EF4-FFF2-40B4-BE49-F238E27FC236}">
                  <a16:creationId xmlns:a16="http://schemas.microsoft.com/office/drawing/2014/main" id="{CBC81BB7-A56C-43B1-98A1-4B292778111B}"/>
                </a:ext>
              </a:extLst>
            </p:cNvPr>
            <p:cNvSpPr/>
            <p:nvPr/>
          </p:nvSpPr>
          <p:spPr>
            <a:xfrm>
              <a:off x="511939" y="1393134"/>
              <a:ext cx="2364097" cy="648000"/>
            </a:xfrm>
            <a:prstGeom prst="round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0" name="Ellipse 99">
              <a:extLst>
                <a:ext uri="{FF2B5EF4-FFF2-40B4-BE49-F238E27FC236}">
                  <a16:creationId xmlns:a16="http://schemas.microsoft.com/office/drawing/2014/main" id="{BD946347-E374-42D8-A165-FD95BFE31976}"/>
                </a:ext>
              </a:extLst>
            </p:cNvPr>
            <p:cNvSpPr/>
            <p:nvPr/>
          </p:nvSpPr>
          <p:spPr>
            <a:xfrm>
              <a:off x="1197825" y="1434407"/>
              <a:ext cx="393422" cy="51359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1031571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4579</TotalTime>
  <Words>2856</Words>
  <Application>Microsoft Office PowerPoint</Application>
  <PresentationFormat>Affichage à l'écran (4:3)</PresentationFormat>
  <Paragraphs>379</Paragraphs>
  <Slides>12</Slides>
  <Notes>12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12</vt:i4>
      </vt:variant>
    </vt:vector>
  </HeadingPairs>
  <TitlesOfParts>
    <vt:vector size="19" baseType="lpstr">
      <vt:lpstr>Arial</vt:lpstr>
      <vt:lpstr>Calibri</vt:lpstr>
      <vt:lpstr>Symbol</vt:lpstr>
      <vt:lpstr>Times New Roman</vt:lpstr>
      <vt:lpstr>Wingdings</vt:lpstr>
      <vt:lpstr>Office Theme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/>
  <dc:creator>ALIASLILI</dc:creator>
  <dc:description/>
  <cp:lastModifiedBy>Ecole</cp:lastModifiedBy>
  <cp:revision>247</cp:revision>
  <dcterms:created xsi:type="dcterms:W3CDTF">2019-07-18T22:01:09Z</dcterms:created>
  <dcterms:modified xsi:type="dcterms:W3CDTF">2021-10-13T10:48:45Z</dcterms:modified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3</vt:i4>
  </property>
  <property fmtid="{D5CDD505-2E9C-101B-9397-08002B2CF9AE}" pid="8" name="PresentationFormat">
    <vt:lpwstr>Affichage à l'écran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62</vt:i4>
  </property>
</Properties>
</file>